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991" r:id="rId1"/>
    <p:sldMasterId id="2147484004" r:id="rId2"/>
    <p:sldMasterId id="2147484019" r:id="rId3"/>
    <p:sldMasterId id="2147484031" r:id="rId4"/>
  </p:sldMasterIdLst>
  <p:notesMasterIdLst>
    <p:notesMasterId r:id="rId38"/>
  </p:notesMasterIdLst>
  <p:sldIdLst>
    <p:sldId id="256" r:id="rId5"/>
    <p:sldId id="601" r:id="rId6"/>
    <p:sldId id="589" r:id="rId7"/>
    <p:sldId id="611" r:id="rId8"/>
    <p:sldId id="612" r:id="rId9"/>
    <p:sldId id="613" r:id="rId10"/>
    <p:sldId id="621" r:id="rId11"/>
    <p:sldId id="614" r:id="rId12"/>
    <p:sldId id="620" r:id="rId13"/>
    <p:sldId id="619" r:id="rId14"/>
    <p:sldId id="623" r:id="rId15"/>
    <p:sldId id="284" r:id="rId16"/>
    <p:sldId id="616" r:id="rId17"/>
    <p:sldId id="622" r:id="rId18"/>
    <p:sldId id="615" r:id="rId19"/>
    <p:sldId id="617" r:id="rId20"/>
    <p:sldId id="626" r:id="rId21"/>
    <p:sldId id="627" r:id="rId22"/>
    <p:sldId id="628" r:id="rId23"/>
    <p:sldId id="618" r:id="rId24"/>
    <p:sldId id="593" r:id="rId25"/>
    <p:sldId id="624" r:id="rId26"/>
    <p:sldId id="625" r:id="rId27"/>
    <p:sldId id="594" r:id="rId28"/>
    <p:sldId id="629" r:id="rId29"/>
    <p:sldId id="638" r:id="rId30"/>
    <p:sldId id="599" r:id="rId31"/>
    <p:sldId id="630" r:id="rId32"/>
    <p:sldId id="631" r:id="rId33"/>
    <p:sldId id="632" r:id="rId34"/>
    <p:sldId id="637" r:id="rId35"/>
    <p:sldId id="636" r:id="rId36"/>
    <p:sldId id="635"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8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E1E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444"/>
    <p:restoredTop sz="93459"/>
  </p:normalViewPr>
  <p:slideViewPr>
    <p:cSldViewPr snapToGrid="0" snapToObjects="1">
      <p:cViewPr>
        <p:scale>
          <a:sx n="107" d="100"/>
          <a:sy n="107" d="100"/>
        </p:scale>
        <p:origin x="400" y="168"/>
      </p:cViewPr>
      <p:guideLst>
        <p:guide orient="horz" pos="228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media/image1.png>
</file>

<file path=ppt/media/image10.tiff>
</file>

<file path=ppt/media/image11.tiff>
</file>

<file path=ppt/media/image12.png>
</file>

<file path=ppt/media/image13.tiff>
</file>

<file path=ppt/media/image14.tif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tiff>
</file>

<file path=ppt/media/image24.tiff>
</file>

<file path=ppt/media/image25.png>
</file>

<file path=ppt/media/image26.png>
</file>

<file path=ppt/media/image27.png>
</file>

<file path=ppt/media/image28.tiff>
</file>

<file path=ppt/media/image29.tiff>
</file>

<file path=ppt/media/image3.jpg>
</file>

<file path=ppt/media/image30.png>
</file>

<file path=ppt/media/image31.tiff>
</file>

<file path=ppt/media/image32.tiff>
</file>

<file path=ppt/media/image33.tiff>
</file>

<file path=ppt/media/image34.tiff>
</file>

<file path=ppt/media/image35.tiff>
</file>

<file path=ppt/media/image4.png>
</file>

<file path=ppt/media/image5.png>
</file>

<file path=ppt/media/image6.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B916D4-D3FC-7E44-806B-AFE67B3FD2DF}" type="datetimeFigureOut">
              <a:rPr lang="en-US" smtClean="0"/>
              <a:t>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887189-9274-814D-9CD5-CBA9E19E06C7}" type="slidenum">
              <a:rPr lang="en-US" smtClean="0"/>
              <a:t>‹#›</a:t>
            </a:fld>
            <a:endParaRPr lang="en-US"/>
          </a:p>
        </p:txBody>
      </p:sp>
    </p:spTree>
    <p:extLst>
      <p:ext uri="{BB962C8B-B14F-4D97-AF65-F5344CB8AC3E}">
        <p14:creationId xmlns:p14="http://schemas.microsoft.com/office/powerpoint/2010/main" val="125773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D887189-9274-814D-9CD5-CBA9E19E06C7}" type="slidenum">
              <a:rPr lang="en-US" smtClean="0"/>
              <a:t>0</a:t>
            </a:fld>
            <a:endParaRPr lang="en-US"/>
          </a:p>
        </p:txBody>
      </p:sp>
    </p:spTree>
    <p:extLst>
      <p:ext uri="{BB962C8B-B14F-4D97-AF65-F5344CB8AC3E}">
        <p14:creationId xmlns:p14="http://schemas.microsoft.com/office/powerpoint/2010/main" val="1206995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2.xml"/><Relationship Id="rId5" Type="http://schemas.openxmlformats.org/officeDocument/2006/relationships/image" Target="../media/image4.png"/><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2.xml"/><Relationship Id="rId5" Type="http://schemas.openxmlformats.org/officeDocument/2006/relationships/image" Target="../media/image4.png"/><Relationship Id="rId4"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EC77C-1FEA-B74A-AB54-A6F95215B8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C7B837-6FB1-CC47-953F-EF49EF2466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4113499-17FA-7440-AAFB-D47C8EF03F4C}"/>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A2EE08D4-A468-8443-9702-B77B5132D5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F8234F-3B54-5540-9E99-0E0BBDE7AB19}"/>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2037893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FC969-3B8B-354F-BF07-AEDE5E380EF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9EC110-35DA-8D4F-90A8-913090C78E2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1BA700-A73D-DA45-9D9D-B29C1C864F21}"/>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E3FCE61E-6729-914E-8F90-E25C70EF26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6428F2-8D85-3041-86C4-1891F78A6DBB}"/>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1995029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353BC9-B48C-2145-9760-3749CCB154B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8054917-1FD7-BA46-BFB6-B92A6C3D71F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1FA37F-1432-3B48-92D2-5E8A0A1A0034}"/>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72BBC770-E0B4-2246-8189-8D4FFEDD76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211D7D-6B56-4A47-BA25-82B6B1129B15}"/>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32707871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F9F9F9"/>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694902"/>
            <a:ext cx="10363200" cy="1470025"/>
          </a:xfrm>
          <a:prstGeom prst="rect">
            <a:avLst/>
          </a:prstGeom>
        </p:spPr>
        <p:txBody>
          <a:bodyPr/>
          <a:lstStyle>
            <a:lvl1pPr>
              <a:defRPr sz="3400" b="0" i="0" baseline="0">
                <a:solidFill>
                  <a:srgbClr val="464646"/>
                </a:solidFill>
                <a:latin typeface="Karla" charset="0"/>
                <a:ea typeface="Karla" charset="0"/>
                <a:cs typeface="Karla" charset="0"/>
              </a:defRPr>
            </a:lvl1pPr>
          </a:lstStyle>
          <a:p>
            <a:r>
              <a:rPr lang="en-US"/>
              <a:t>Lecture #: </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144000" y="6400800"/>
            <a:ext cx="2844800" cy="365125"/>
          </a:xfrm>
        </p:spPr>
        <p:txBody>
          <a:bodyPr/>
          <a:lstStyle/>
          <a:p>
            <a:fld id="{81B7CCDB-6D39-0547-B7B3-C80E39D6513A}" type="slidenum">
              <a:rPr lang="en-US" smtClean="0"/>
              <a:t>‹#›</a:t>
            </a:fld>
            <a:endParaRPr lang="en-US"/>
          </a:p>
        </p:txBody>
      </p:sp>
      <p:sp>
        <p:nvSpPr>
          <p:cNvPr id="7" name="TextBox 6"/>
          <p:cNvSpPr txBox="1"/>
          <p:nvPr/>
        </p:nvSpPr>
        <p:spPr>
          <a:xfrm>
            <a:off x="2082800" y="2958528"/>
            <a:ext cx="8026400" cy="954107"/>
          </a:xfrm>
          <a:prstGeom prst="rect">
            <a:avLst/>
          </a:prstGeom>
          <a:noFill/>
        </p:spPr>
        <p:txBody>
          <a:bodyPr wrap="square" rtlCol="0">
            <a:spAutoFit/>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3200" kern="1200" dirty="0">
                <a:solidFill>
                  <a:schemeClr val="tx1">
                    <a:lumMod val="75000"/>
                    <a:lumOff val="25000"/>
                  </a:schemeClr>
                </a:solidFill>
                <a:effectLst/>
                <a:latin typeface="Karla" charset="0"/>
                <a:ea typeface="Karla" charset="0"/>
                <a:cs typeface="Karla" charset="0"/>
              </a:rPr>
              <a:t>CS109A Introduction to Data Science</a:t>
            </a:r>
            <a:endParaRPr lang="en-US" sz="2400" b="0" i="0" dirty="0">
              <a:solidFill>
                <a:schemeClr val="tx1">
                  <a:lumMod val="75000"/>
                  <a:lumOff val="25000"/>
                </a:schemeClr>
              </a:solidFill>
              <a:latin typeface="Karla" charset="0"/>
              <a:ea typeface="Karla" charset="0"/>
              <a:cs typeface="Karla" charset="0"/>
            </a:endParaRPr>
          </a:p>
          <a:p>
            <a:pPr algn="ctr"/>
            <a:r>
              <a:rPr lang="en-US" sz="2400" b="0" i="0" dirty="0">
                <a:solidFill>
                  <a:schemeClr val="tx1">
                    <a:lumMod val="75000"/>
                    <a:lumOff val="25000"/>
                  </a:schemeClr>
                </a:solidFill>
                <a:latin typeface="Karla" charset="0"/>
                <a:ea typeface="Karla" charset="0"/>
                <a:cs typeface="Karla" charset="0"/>
              </a:rPr>
              <a:t>Pavlos Protopapas,</a:t>
            </a:r>
            <a:r>
              <a:rPr lang="en-US" sz="2400" b="0" i="0" baseline="0" dirty="0">
                <a:solidFill>
                  <a:schemeClr val="tx1">
                    <a:lumMod val="75000"/>
                    <a:lumOff val="25000"/>
                  </a:schemeClr>
                </a:solidFill>
                <a:latin typeface="Karla" charset="0"/>
                <a:ea typeface="Karla" charset="0"/>
                <a:cs typeface="Karla" charset="0"/>
              </a:rPr>
              <a:t> </a:t>
            </a:r>
            <a:r>
              <a:rPr lang="en-US" sz="2400" b="0" i="0" dirty="0">
                <a:solidFill>
                  <a:schemeClr val="tx1">
                    <a:lumMod val="75000"/>
                    <a:lumOff val="25000"/>
                  </a:schemeClr>
                </a:solidFill>
                <a:latin typeface="Karla" charset="0"/>
                <a:ea typeface="Karla" charset="0"/>
                <a:cs typeface="Karla" charset="0"/>
              </a:rPr>
              <a:t>Kevin Rader and Chris Tanner</a:t>
            </a:r>
          </a:p>
        </p:txBody>
      </p:sp>
      <p:grpSp>
        <p:nvGrpSpPr>
          <p:cNvPr id="12" name="Group 11"/>
          <p:cNvGrpSpPr>
            <a:grpSpLocks noChangeAspect="1"/>
          </p:cNvGrpSpPr>
          <p:nvPr/>
        </p:nvGrpSpPr>
        <p:grpSpPr>
          <a:xfrm>
            <a:off x="4475134" y="4428549"/>
            <a:ext cx="3154320" cy="1764795"/>
            <a:chOff x="3383860" y="4092499"/>
            <a:chExt cx="1774304" cy="1102997"/>
          </a:xfrm>
        </p:grpSpPr>
        <p:pic>
          <p:nvPicPr>
            <p:cNvPr id="13" name="Picture 12" descr="iacs.pn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3383860" y="4092501"/>
              <a:ext cx="874886" cy="1102995"/>
            </a:xfrm>
            <a:prstGeom prst="rect">
              <a:avLst/>
            </a:prstGeom>
          </p:spPr>
        </p:pic>
        <p:pic>
          <p:nvPicPr>
            <p:cNvPr id="14" name="Picture 13" descr="harvard.png"/>
            <p:cNvPicPr>
              <a:picLocks/>
            </p:cNvPicPr>
            <p:nvPr userDrawn="1"/>
          </p:nvPicPr>
          <p:blipFill>
            <a:blip r:embed="rId3">
              <a:extLst>
                <a:ext uri="{28A0092B-C50C-407E-A947-70E740481C1C}">
                  <a14:useLocalDpi xmlns:a14="http://schemas.microsoft.com/office/drawing/2010/main" val="0"/>
                </a:ext>
              </a:extLst>
            </a:blip>
            <a:stretch>
              <a:fillRect/>
            </a:stretch>
          </p:blipFill>
          <p:spPr>
            <a:xfrm>
              <a:off x="4283769" y="4092499"/>
              <a:ext cx="874395" cy="1102995"/>
            </a:xfrm>
            <a:prstGeom prst="rect">
              <a:avLst/>
            </a:prstGeom>
          </p:spPr>
        </p:pic>
      </p:grpSp>
    </p:spTree>
    <p:extLst>
      <p:ext uri="{BB962C8B-B14F-4D97-AF65-F5344CB8AC3E}">
        <p14:creationId xmlns:p14="http://schemas.microsoft.com/office/powerpoint/2010/main" val="35978181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349292" y="216531"/>
            <a:ext cx="11493416" cy="767276"/>
          </a:xfrm>
          <a:prstGeom prst="rect">
            <a:avLst/>
          </a:prstGeom>
          <a:ln>
            <a:noFill/>
          </a:ln>
        </p:spPr>
        <p:txBody>
          <a:bodyPr/>
          <a:lstStyle>
            <a:lvl1pPr algn="l">
              <a:defRPr>
                <a:solidFill>
                  <a:srgbClr val="464646"/>
                </a:solidFill>
              </a:defRPr>
            </a:lvl1pPr>
          </a:lstStyle>
          <a:p>
            <a:r>
              <a:rPr lang="en-US"/>
              <a:t>Click to edit Master title style</a:t>
            </a:r>
            <a:endParaRPr lang="en-US" dirty="0"/>
          </a:p>
        </p:txBody>
      </p:sp>
      <p:sp>
        <p:nvSpPr>
          <p:cNvPr id="3" name="Content Placeholder 2"/>
          <p:cNvSpPr>
            <a:spLocks noGrp="1"/>
          </p:cNvSpPr>
          <p:nvPr>
            <p:ph idx="1"/>
          </p:nvPr>
        </p:nvSpPr>
        <p:spPr>
          <a:xfrm>
            <a:off x="833415" y="1177758"/>
            <a:ext cx="10327008" cy="2111143"/>
          </a:xfrm>
          <a:prstGeom prst="rect">
            <a:avLst/>
          </a:prstGeom>
          <a:ln>
            <a:noFill/>
          </a:ln>
        </p:spPr>
        <p:txBody>
          <a:bodyPr/>
          <a:lstStyle>
            <a:lvl1pPr marL="0" indent="0">
              <a:buNone/>
              <a:defRPr sz="2800">
                <a:solidFill>
                  <a:srgbClr val="464646"/>
                </a:solidFill>
                <a:latin typeface="Karla"/>
                <a:cs typeface="Karla"/>
              </a:defRPr>
            </a:lvl1pPr>
            <a:lvl2pPr>
              <a:defRPr sz="2400">
                <a:solidFill>
                  <a:srgbClr val="464646"/>
                </a:solidFill>
                <a:latin typeface="Karla"/>
                <a:cs typeface="Karla"/>
              </a:defRPr>
            </a:lvl2pPr>
            <a:lvl3pPr>
              <a:defRPr sz="2000">
                <a:solidFill>
                  <a:srgbClr val="464646"/>
                </a:solidFill>
                <a:latin typeface="Karla"/>
                <a:cs typeface="Karla"/>
              </a:defRPr>
            </a:lvl3pPr>
            <a:lvl4pPr>
              <a:defRPr sz="1800">
                <a:solidFill>
                  <a:srgbClr val="464646"/>
                </a:solidFill>
                <a:latin typeface="Karla"/>
                <a:cs typeface="Karla"/>
              </a:defRPr>
            </a:lvl4pPr>
            <a:lvl5pPr>
              <a:defRPr sz="1800">
                <a:solidFill>
                  <a:srgbClr val="464646"/>
                </a:solidFill>
                <a:latin typeface="Karla"/>
                <a:cs typeface="Karla"/>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9144000" y="6400800"/>
            <a:ext cx="2844800" cy="365125"/>
          </a:xfrm>
        </p:spPr>
        <p:txBody>
          <a:bodyPr/>
          <a:lstStyle>
            <a:lvl1pPr algn="r">
              <a:defRPr/>
            </a:lvl1pPr>
          </a:lstStyle>
          <a:p>
            <a:fld id="{81B7CCDB-6D39-0547-B7B3-C80E39D6513A}" type="slidenum">
              <a:rPr lang="en-US" smtClean="0"/>
              <a:t>‹#›</a:t>
            </a:fld>
            <a:endParaRPr lang="en-US"/>
          </a:p>
        </p:txBody>
      </p:sp>
      <p:grpSp>
        <p:nvGrpSpPr>
          <p:cNvPr id="9" name="Group 8"/>
          <p:cNvGrpSpPr>
            <a:grpSpLocks noChangeAspect="1"/>
          </p:cNvGrpSpPr>
          <p:nvPr/>
        </p:nvGrpSpPr>
        <p:grpSpPr>
          <a:xfrm>
            <a:off x="457200" y="6400800"/>
            <a:ext cx="487418" cy="274320"/>
            <a:chOff x="8442646" y="6356350"/>
            <a:chExt cx="482609" cy="274320"/>
          </a:xfrm>
        </p:grpSpPr>
        <p:pic>
          <p:nvPicPr>
            <p:cNvPr id="7" name="Picture 6"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8" name="Picture 7"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cxnSp>
        <p:nvCxnSpPr>
          <p:cNvPr id="10" name="Straight Connector 9"/>
          <p:cNvCxnSpPr/>
          <p:nvPr/>
        </p:nvCxnSpPr>
        <p:spPr>
          <a:xfrm>
            <a:off x="0" y="789856"/>
            <a:ext cx="12192000" cy="0"/>
          </a:xfrm>
          <a:prstGeom prst="line">
            <a:avLst/>
          </a:prstGeom>
          <a:ln w="9525" cmpd="sng">
            <a:solidFill>
              <a:schemeClr val="tx1">
                <a:lumMod val="75000"/>
                <a:lumOff val="25000"/>
              </a:schemeClr>
            </a:solidFill>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5015746" y="6400800"/>
            <a:ext cx="2287807" cy="261610"/>
          </a:xfrm>
          <a:prstGeom prst="rect">
            <a:avLst/>
          </a:prstGeom>
          <a:noFill/>
        </p:spPr>
        <p:txBody>
          <a:bodyPr wrap="none" rtlCol="0">
            <a:spAutoFit/>
          </a:bodyPr>
          <a:lstStyle/>
          <a:p>
            <a:pPr algn="ctr"/>
            <a:r>
              <a:rPr lang="en-US" sz="1100" cap="small" baseline="0" dirty="0">
                <a:solidFill>
                  <a:schemeClr val="tx1">
                    <a:lumMod val="50000"/>
                    <a:lumOff val="50000"/>
                  </a:schemeClr>
                </a:solidFill>
                <a:latin typeface="Karla" charset="0"/>
                <a:ea typeface="Karla" charset="0"/>
                <a:cs typeface="Karla" charset="0"/>
              </a:rPr>
              <a:t>CS109A, Protopapas, Rader, Tanner</a:t>
            </a:r>
          </a:p>
        </p:txBody>
      </p:sp>
    </p:spTree>
    <p:extLst>
      <p:ext uri="{BB962C8B-B14F-4D97-AF65-F5344CB8AC3E}">
        <p14:creationId xmlns:p14="http://schemas.microsoft.com/office/powerpoint/2010/main" val="16082984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Only Content ">
    <p:spTree>
      <p:nvGrpSpPr>
        <p:cNvPr id="1" name=""/>
        <p:cNvGrpSpPr/>
        <p:nvPr/>
      </p:nvGrpSpPr>
      <p:grpSpPr>
        <a:xfrm>
          <a:off x="0" y="0"/>
          <a:ext cx="0" cy="0"/>
          <a:chOff x="0" y="0"/>
          <a:chExt cx="0" cy="0"/>
        </a:xfrm>
      </p:grpSpPr>
      <p:sp>
        <p:nvSpPr>
          <p:cNvPr id="3" name="Content Placeholder 2"/>
          <p:cNvSpPr>
            <a:spLocks noGrp="1"/>
          </p:cNvSpPr>
          <p:nvPr>
            <p:ph idx="1"/>
          </p:nvPr>
        </p:nvSpPr>
        <p:spPr>
          <a:xfrm>
            <a:off x="872951" y="357487"/>
            <a:ext cx="10327008" cy="2111143"/>
          </a:xfrm>
          <a:prstGeom prst="rect">
            <a:avLst/>
          </a:prstGeom>
          <a:ln>
            <a:noFill/>
          </a:ln>
        </p:spPr>
        <p:txBody>
          <a:bodyPr/>
          <a:lstStyle>
            <a:lvl1pPr marL="0" indent="0">
              <a:buNone/>
              <a:defRPr sz="2800">
                <a:solidFill>
                  <a:srgbClr val="464646"/>
                </a:solidFill>
                <a:latin typeface="Karla"/>
                <a:cs typeface="Karla"/>
              </a:defRPr>
            </a:lvl1pPr>
            <a:lvl2pPr>
              <a:defRPr sz="2400">
                <a:solidFill>
                  <a:srgbClr val="464646"/>
                </a:solidFill>
                <a:latin typeface="Karla"/>
                <a:cs typeface="Karla"/>
              </a:defRPr>
            </a:lvl2pPr>
            <a:lvl3pPr>
              <a:defRPr sz="2000">
                <a:solidFill>
                  <a:srgbClr val="464646"/>
                </a:solidFill>
                <a:latin typeface="Karla"/>
                <a:cs typeface="Karla"/>
              </a:defRPr>
            </a:lvl3pPr>
            <a:lvl4pPr>
              <a:defRPr sz="1800">
                <a:solidFill>
                  <a:srgbClr val="464646"/>
                </a:solidFill>
                <a:latin typeface="Karla"/>
                <a:cs typeface="Karla"/>
              </a:defRPr>
            </a:lvl4pPr>
            <a:lvl5pPr>
              <a:defRPr sz="1800">
                <a:solidFill>
                  <a:srgbClr val="464646"/>
                </a:solidFill>
                <a:latin typeface="Karla"/>
                <a:cs typeface="Karla"/>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9144000" y="6400800"/>
            <a:ext cx="2844800" cy="365125"/>
          </a:xfrm>
        </p:spPr>
        <p:txBody>
          <a:bodyPr/>
          <a:lstStyle>
            <a:lvl1pPr algn="r">
              <a:defRPr/>
            </a:lvl1pPr>
          </a:lstStyle>
          <a:p>
            <a:fld id="{81B7CCDB-6D39-0547-B7B3-C80E39D6513A}" type="slidenum">
              <a:rPr lang="en-US" smtClean="0"/>
              <a:t>‹#›</a:t>
            </a:fld>
            <a:endParaRPr lang="en-US"/>
          </a:p>
        </p:txBody>
      </p:sp>
      <p:sp>
        <p:nvSpPr>
          <p:cNvPr id="12" name="TextBox 11"/>
          <p:cNvSpPr txBox="1"/>
          <p:nvPr/>
        </p:nvSpPr>
        <p:spPr>
          <a:xfrm>
            <a:off x="5015747" y="6400800"/>
            <a:ext cx="2287806" cy="261610"/>
          </a:xfrm>
          <a:prstGeom prst="rect">
            <a:avLst/>
          </a:prstGeom>
          <a:noFill/>
        </p:spPr>
        <p:txBody>
          <a:bodyPr wrap="none" rtlCol="0">
            <a:spAutoFit/>
          </a:bodyPr>
          <a:lstStyle/>
          <a:p>
            <a:pPr algn="ctr"/>
            <a:r>
              <a:rPr lang="en-US" sz="1100" cap="small" baseline="0" dirty="0">
                <a:solidFill>
                  <a:schemeClr val="tx1">
                    <a:lumMod val="50000"/>
                    <a:lumOff val="50000"/>
                  </a:schemeClr>
                </a:solidFill>
                <a:latin typeface="Karla" charset="0"/>
                <a:ea typeface="Karla" charset="0"/>
                <a:cs typeface="Karla" charset="0"/>
              </a:rPr>
              <a:t>CS109A, Protopapas, Rader, Tanner</a:t>
            </a:r>
          </a:p>
        </p:txBody>
      </p:sp>
      <p:grpSp>
        <p:nvGrpSpPr>
          <p:cNvPr id="10" name="Group 9"/>
          <p:cNvGrpSpPr>
            <a:grpSpLocks noChangeAspect="1"/>
          </p:cNvGrpSpPr>
          <p:nvPr/>
        </p:nvGrpSpPr>
        <p:grpSpPr>
          <a:xfrm>
            <a:off x="457200" y="6400800"/>
            <a:ext cx="487418" cy="274320"/>
            <a:chOff x="8442646" y="6356350"/>
            <a:chExt cx="482609" cy="274320"/>
          </a:xfrm>
        </p:grpSpPr>
        <p:pic>
          <p:nvPicPr>
            <p:cNvPr id="11" name="Picture 10"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3" name="Picture 12"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spTree>
    <p:extLst>
      <p:ext uri="{BB962C8B-B14F-4D97-AF65-F5344CB8AC3E}">
        <p14:creationId xmlns:p14="http://schemas.microsoft.com/office/powerpoint/2010/main" val="3344830715"/>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6"/>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solidFill>
                  <a:schemeClr val="tx1">
                    <a:tint val="75000"/>
                  </a:schemeClr>
                </a:solidFill>
              </a:defRPr>
            </a:lvl1pPr>
            <a:lvl2pPr marL="457182" indent="0">
              <a:buNone/>
              <a:defRPr sz="1800">
                <a:solidFill>
                  <a:schemeClr val="tx1">
                    <a:tint val="75000"/>
                  </a:schemeClr>
                </a:solidFill>
              </a:defRPr>
            </a:lvl2pPr>
            <a:lvl3pPr marL="914364" indent="0">
              <a:buNone/>
              <a:defRPr sz="1600">
                <a:solidFill>
                  <a:schemeClr val="tx1">
                    <a:tint val="75000"/>
                  </a:schemeClr>
                </a:solidFill>
              </a:defRPr>
            </a:lvl3pPr>
            <a:lvl4pPr marL="1371545" indent="0">
              <a:buNone/>
              <a:defRPr sz="1400">
                <a:solidFill>
                  <a:schemeClr val="tx1">
                    <a:tint val="75000"/>
                  </a:schemeClr>
                </a:solidFill>
              </a:defRPr>
            </a:lvl4pPr>
            <a:lvl5pPr marL="1828727" indent="0">
              <a:buNone/>
              <a:defRPr sz="1400">
                <a:solidFill>
                  <a:schemeClr val="tx1">
                    <a:tint val="75000"/>
                  </a:schemeClr>
                </a:solidFill>
              </a:defRPr>
            </a:lvl5pPr>
            <a:lvl6pPr marL="2285909" indent="0">
              <a:buNone/>
              <a:defRPr sz="1400">
                <a:solidFill>
                  <a:schemeClr val="tx1">
                    <a:tint val="75000"/>
                  </a:schemeClr>
                </a:solidFill>
              </a:defRPr>
            </a:lvl6pPr>
            <a:lvl7pPr marL="2743091" indent="0">
              <a:buNone/>
              <a:defRPr sz="1400">
                <a:solidFill>
                  <a:schemeClr val="tx1">
                    <a:tint val="75000"/>
                  </a:schemeClr>
                </a:solidFill>
              </a:defRPr>
            </a:lvl7pPr>
            <a:lvl8pPr marL="3200272" indent="0">
              <a:buNone/>
              <a:defRPr sz="1400">
                <a:solidFill>
                  <a:schemeClr val="tx1">
                    <a:tint val="75000"/>
                  </a:schemeClr>
                </a:solidFill>
              </a:defRPr>
            </a:lvl8pPr>
            <a:lvl9pPr marL="3657454"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3833A1-46C9-FB45-812F-A8AC7B5136EB}" type="slidenum">
              <a:rPr lang="en-US" smtClean="0"/>
              <a:t>‹#›</a:t>
            </a:fld>
            <a:endParaRPr lang="en-US"/>
          </a:p>
        </p:txBody>
      </p:sp>
    </p:spTree>
    <p:extLst>
      <p:ext uri="{BB962C8B-B14F-4D97-AF65-F5344CB8AC3E}">
        <p14:creationId xmlns:p14="http://schemas.microsoft.com/office/powerpoint/2010/main" val="402643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8341" y="951502"/>
            <a:ext cx="10972800" cy="767276"/>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09600" y="1600203"/>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3"/>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9144000" y="6400800"/>
            <a:ext cx="2844800" cy="365125"/>
          </a:xfrm>
        </p:spPr>
        <p:txBody>
          <a:bodyPr/>
          <a:lstStyle/>
          <a:p>
            <a:fld id="{A13833A1-46C9-FB45-812F-A8AC7B5136EB}" type="slidenum">
              <a:rPr lang="en-US" smtClean="0"/>
              <a:t>‹#›</a:t>
            </a:fld>
            <a:endParaRPr lang="en-US"/>
          </a:p>
        </p:txBody>
      </p:sp>
      <p:sp>
        <p:nvSpPr>
          <p:cNvPr id="11" name="TextBox 10"/>
          <p:cNvSpPr txBox="1"/>
          <p:nvPr/>
        </p:nvSpPr>
        <p:spPr>
          <a:xfrm>
            <a:off x="10109057" y="6109785"/>
            <a:ext cx="1289135" cy="261610"/>
          </a:xfrm>
          <a:prstGeom prst="rect">
            <a:avLst/>
          </a:prstGeom>
          <a:noFill/>
        </p:spPr>
        <p:txBody>
          <a:bodyPr wrap="none" rtlCol="0">
            <a:spAutoFit/>
          </a:bodyPr>
          <a:lstStyle/>
          <a:p>
            <a:r>
              <a:rPr lang="en-US" sz="1100" cap="small" baseline="0" dirty="0">
                <a:solidFill>
                  <a:schemeClr val="tx1">
                    <a:lumMod val="50000"/>
                    <a:lumOff val="50000"/>
                  </a:schemeClr>
                </a:solidFill>
                <a:latin typeface="Karla" charset="0"/>
                <a:ea typeface="Karla" charset="0"/>
                <a:cs typeface="Karla" charset="0"/>
              </a:rPr>
              <a:t>Pavlos Protopapas</a:t>
            </a:r>
          </a:p>
        </p:txBody>
      </p:sp>
      <p:grpSp>
        <p:nvGrpSpPr>
          <p:cNvPr id="13" name="Group 12"/>
          <p:cNvGrpSpPr>
            <a:grpSpLocks noChangeAspect="1"/>
          </p:cNvGrpSpPr>
          <p:nvPr/>
        </p:nvGrpSpPr>
        <p:grpSpPr>
          <a:xfrm>
            <a:off x="457200" y="6400800"/>
            <a:ext cx="487418" cy="274320"/>
            <a:chOff x="8442646" y="6356350"/>
            <a:chExt cx="482609" cy="274320"/>
          </a:xfrm>
        </p:grpSpPr>
        <p:pic>
          <p:nvPicPr>
            <p:cNvPr id="14" name="Picture 13"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5" name="Picture 14"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spTree>
    <p:extLst>
      <p:ext uri="{BB962C8B-B14F-4D97-AF65-F5344CB8AC3E}">
        <p14:creationId xmlns:p14="http://schemas.microsoft.com/office/powerpoint/2010/main" val="25140056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8341" y="951502"/>
            <a:ext cx="10972800" cy="767276"/>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4"/>
            <a:ext cx="5386917" cy="639762"/>
          </a:xfrm>
          <a:prstGeom prst="rect">
            <a:avLst/>
          </a:prstGeom>
        </p:spPr>
        <p:txBody>
          <a:bodyPr anchor="b"/>
          <a:lstStyle>
            <a:lvl1pPr marL="0" indent="0">
              <a:buNone/>
              <a:defRPr sz="2400" b="1"/>
            </a:lvl1pPr>
            <a:lvl2pPr marL="457182" indent="0">
              <a:buNone/>
              <a:defRPr sz="2000" b="1"/>
            </a:lvl2pPr>
            <a:lvl3pPr marL="914364" indent="0">
              <a:buNone/>
              <a:defRPr sz="1800" b="1"/>
            </a:lvl3pPr>
            <a:lvl4pPr marL="1371545" indent="0">
              <a:buNone/>
              <a:defRPr sz="1600" b="1"/>
            </a:lvl4pPr>
            <a:lvl5pPr marL="1828727" indent="0">
              <a:buNone/>
              <a:defRPr sz="1600" b="1"/>
            </a:lvl5pPr>
            <a:lvl6pPr marL="2285909" indent="0">
              <a:buNone/>
              <a:defRPr sz="1600" b="1"/>
            </a:lvl6pPr>
            <a:lvl7pPr marL="2743091" indent="0">
              <a:buNone/>
              <a:defRPr sz="1600" b="1"/>
            </a:lvl7pPr>
            <a:lvl8pPr marL="3200272" indent="0">
              <a:buNone/>
              <a:defRPr sz="1600" b="1"/>
            </a:lvl8pPr>
            <a:lvl9pPr marL="3657454"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0" y="1535114"/>
            <a:ext cx="5389033" cy="639762"/>
          </a:xfrm>
          <a:prstGeom prst="rect">
            <a:avLst/>
          </a:prstGeom>
        </p:spPr>
        <p:txBody>
          <a:bodyPr anchor="b"/>
          <a:lstStyle>
            <a:lvl1pPr marL="0" indent="0">
              <a:buNone/>
              <a:defRPr sz="2400" b="1"/>
            </a:lvl1pPr>
            <a:lvl2pPr marL="457182" indent="0">
              <a:buNone/>
              <a:defRPr sz="2000" b="1"/>
            </a:lvl2pPr>
            <a:lvl3pPr marL="914364" indent="0">
              <a:buNone/>
              <a:defRPr sz="1800" b="1"/>
            </a:lvl3pPr>
            <a:lvl4pPr marL="1371545" indent="0">
              <a:buNone/>
              <a:defRPr sz="1600" b="1"/>
            </a:lvl4pPr>
            <a:lvl5pPr marL="1828727" indent="0">
              <a:buNone/>
              <a:defRPr sz="1600" b="1"/>
            </a:lvl5pPr>
            <a:lvl6pPr marL="2285909" indent="0">
              <a:buNone/>
              <a:defRPr sz="1600" b="1"/>
            </a:lvl6pPr>
            <a:lvl7pPr marL="2743091" indent="0">
              <a:buNone/>
              <a:defRPr sz="1600" b="1"/>
            </a:lvl7pPr>
            <a:lvl8pPr marL="3200272" indent="0">
              <a:buNone/>
              <a:defRPr sz="1600" b="1"/>
            </a:lvl8pPr>
            <a:lvl9pPr marL="3657454"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0"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9144000" y="6400800"/>
            <a:ext cx="2844800" cy="365125"/>
          </a:xfrm>
        </p:spPr>
        <p:txBody>
          <a:bodyPr/>
          <a:lstStyle/>
          <a:p>
            <a:fld id="{A13833A1-46C9-FB45-812F-A8AC7B5136EB}" type="slidenum">
              <a:rPr lang="en-US" smtClean="0"/>
              <a:t>‹#›</a:t>
            </a:fld>
            <a:endParaRPr lang="en-US"/>
          </a:p>
        </p:txBody>
      </p:sp>
      <p:grpSp>
        <p:nvGrpSpPr>
          <p:cNvPr id="15" name="Group 14"/>
          <p:cNvGrpSpPr>
            <a:grpSpLocks noChangeAspect="1"/>
          </p:cNvGrpSpPr>
          <p:nvPr/>
        </p:nvGrpSpPr>
        <p:grpSpPr>
          <a:xfrm>
            <a:off x="457200" y="6400800"/>
            <a:ext cx="487418" cy="274320"/>
            <a:chOff x="8442646" y="6356350"/>
            <a:chExt cx="482609" cy="274320"/>
          </a:xfrm>
        </p:grpSpPr>
        <p:pic>
          <p:nvPicPr>
            <p:cNvPr id="16" name="Picture 15"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7" name="Picture 16"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spTree>
    <p:extLst>
      <p:ext uri="{BB962C8B-B14F-4D97-AF65-F5344CB8AC3E}">
        <p14:creationId xmlns:p14="http://schemas.microsoft.com/office/powerpoint/2010/main" val="2961039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Section Title">
    <p:spTree>
      <p:nvGrpSpPr>
        <p:cNvPr id="1" name=""/>
        <p:cNvGrpSpPr/>
        <p:nvPr/>
      </p:nvGrpSpPr>
      <p:grpSpPr>
        <a:xfrm>
          <a:off x="0" y="0"/>
          <a:ext cx="0" cy="0"/>
          <a:chOff x="0" y="0"/>
          <a:chExt cx="0" cy="0"/>
        </a:xfrm>
      </p:grpSpPr>
      <p:sp>
        <p:nvSpPr>
          <p:cNvPr id="2" name="Title 1"/>
          <p:cNvSpPr>
            <a:spLocks noGrp="1"/>
          </p:cNvSpPr>
          <p:nvPr>
            <p:ph type="title"/>
          </p:nvPr>
        </p:nvSpPr>
        <p:spPr>
          <a:xfrm>
            <a:off x="609600" y="2739958"/>
            <a:ext cx="10972800" cy="767276"/>
          </a:xfrm>
          <a:prstGeom prst="rect">
            <a:avLst/>
          </a:prstGeom>
        </p:spPr>
        <p:txBody>
          <a:bodyPr/>
          <a:lstStyle/>
          <a:p>
            <a:r>
              <a:rPr lang="en-US"/>
              <a:t>Click to edit Master title style</a:t>
            </a:r>
            <a:endParaRPr lang="en-US" dirty="0"/>
          </a:p>
        </p:txBody>
      </p:sp>
      <p:sp>
        <p:nvSpPr>
          <p:cNvPr id="5" name="Slide Number Placeholder 4"/>
          <p:cNvSpPr>
            <a:spLocks noGrp="1"/>
          </p:cNvSpPr>
          <p:nvPr>
            <p:ph type="sldNum" sz="quarter" idx="12"/>
          </p:nvPr>
        </p:nvSpPr>
        <p:spPr>
          <a:xfrm>
            <a:off x="9144000" y="6400800"/>
            <a:ext cx="2844800" cy="365125"/>
          </a:xfrm>
        </p:spPr>
        <p:txBody>
          <a:bodyPr/>
          <a:lstStyle/>
          <a:p>
            <a:fld id="{81B7CCDB-6D39-0547-B7B3-C80E39D6513A}" type="slidenum">
              <a:rPr lang="en-US" smtClean="0"/>
              <a:t>‹#›</a:t>
            </a:fld>
            <a:endParaRPr lang="en-US"/>
          </a:p>
        </p:txBody>
      </p:sp>
      <p:sp>
        <p:nvSpPr>
          <p:cNvPr id="10" name="TextBox 9"/>
          <p:cNvSpPr txBox="1"/>
          <p:nvPr/>
        </p:nvSpPr>
        <p:spPr>
          <a:xfrm>
            <a:off x="5015747" y="6400800"/>
            <a:ext cx="2287806" cy="261610"/>
          </a:xfrm>
          <a:prstGeom prst="rect">
            <a:avLst/>
          </a:prstGeom>
          <a:noFill/>
        </p:spPr>
        <p:txBody>
          <a:bodyPr wrap="none" rtlCol="0">
            <a:spAutoFit/>
          </a:bodyPr>
          <a:lstStyle/>
          <a:p>
            <a:pPr algn="ctr"/>
            <a:r>
              <a:rPr lang="en-US" sz="1100" cap="small" baseline="0" dirty="0">
                <a:solidFill>
                  <a:schemeClr val="tx1">
                    <a:lumMod val="50000"/>
                    <a:lumOff val="50000"/>
                  </a:schemeClr>
                </a:solidFill>
                <a:latin typeface="Karla" charset="0"/>
                <a:ea typeface="Karla" charset="0"/>
                <a:cs typeface="Karla" charset="0"/>
              </a:rPr>
              <a:t>CS109A, Protopapas, Rader, Tanner</a:t>
            </a:r>
          </a:p>
        </p:txBody>
      </p:sp>
      <p:grpSp>
        <p:nvGrpSpPr>
          <p:cNvPr id="11" name="Group 10"/>
          <p:cNvGrpSpPr>
            <a:grpSpLocks noChangeAspect="1"/>
          </p:cNvGrpSpPr>
          <p:nvPr/>
        </p:nvGrpSpPr>
        <p:grpSpPr>
          <a:xfrm>
            <a:off x="457200" y="6400800"/>
            <a:ext cx="487418" cy="274320"/>
            <a:chOff x="8442646" y="6356350"/>
            <a:chExt cx="482609" cy="274320"/>
          </a:xfrm>
        </p:grpSpPr>
        <p:pic>
          <p:nvPicPr>
            <p:cNvPr id="12" name="Picture 11"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3" name="Picture 12"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spTree>
    <p:extLst>
      <p:ext uri="{BB962C8B-B14F-4D97-AF65-F5344CB8AC3E}">
        <p14:creationId xmlns:p14="http://schemas.microsoft.com/office/powerpoint/2010/main" val="1164545619"/>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144000" y="6400800"/>
            <a:ext cx="2844800" cy="365125"/>
          </a:xfrm>
        </p:spPr>
        <p:txBody>
          <a:bodyPr/>
          <a:lstStyle/>
          <a:p>
            <a:fld id="{A13833A1-46C9-FB45-812F-A8AC7B5136EB}" type="slidenum">
              <a:rPr lang="en-US" smtClean="0"/>
              <a:t>‹#›</a:t>
            </a:fld>
            <a:endParaRPr lang="en-US"/>
          </a:p>
        </p:txBody>
      </p:sp>
      <p:sp>
        <p:nvSpPr>
          <p:cNvPr id="8" name="TextBox 7"/>
          <p:cNvSpPr txBox="1"/>
          <p:nvPr/>
        </p:nvSpPr>
        <p:spPr>
          <a:xfrm>
            <a:off x="5015747" y="6400800"/>
            <a:ext cx="2287806" cy="261610"/>
          </a:xfrm>
          <a:prstGeom prst="rect">
            <a:avLst/>
          </a:prstGeom>
          <a:noFill/>
        </p:spPr>
        <p:txBody>
          <a:bodyPr wrap="none" rtlCol="0">
            <a:spAutoFit/>
          </a:bodyPr>
          <a:lstStyle/>
          <a:p>
            <a:pPr algn="ctr"/>
            <a:r>
              <a:rPr lang="en-US" sz="1100" cap="small" baseline="0" dirty="0">
                <a:solidFill>
                  <a:schemeClr val="tx1">
                    <a:lumMod val="50000"/>
                    <a:lumOff val="50000"/>
                  </a:schemeClr>
                </a:solidFill>
                <a:latin typeface="Karla" charset="0"/>
                <a:ea typeface="Karla" charset="0"/>
                <a:cs typeface="Karla" charset="0"/>
              </a:rPr>
              <a:t>CS109A, Protopapas, Rader, Tanner</a:t>
            </a:r>
          </a:p>
        </p:txBody>
      </p:sp>
      <p:grpSp>
        <p:nvGrpSpPr>
          <p:cNvPr id="9" name="Group 8"/>
          <p:cNvGrpSpPr>
            <a:grpSpLocks noChangeAspect="1"/>
          </p:cNvGrpSpPr>
          <p:nvPr/>
        </p:nvGrpSpPr>
        <p:grpSpPr>
          <a:xfrm>
            <a:off x="457200" y="6400800"/>
            <a:ext cx="487418" cy="274320"/>
            <a:chOff x="8442646" y="6356350"/>
            <a:chExt cx="482609" cy="274320"/>
          </a:xfrm>
        </p:grpSpPr>
        <p:pic>
          <p:nvPicPr>
            <p:cNvPr id="10" name="Picture 9"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1" name="Picture 10"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spTree>
    <p:extLst>
      <p:ext uri="{BB962C8B-B14F-4D97-AF65-F5344CB8AC3E}">
        <p14:creationId xmlns:p14="http://schemas.microsoft.com/office/powerpoint/2010/main" val="862712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00566-4D60-3746-BBE4-091DFA59FF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6E72B3-6557-6442-8E6F-7366038A918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BD38F9-B51C-F741-8010-10DC5314BFE1}"/>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1D2F3997-360D-AD44-B0AA-AA8428323A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64F16C-268D-B942-A85F-4292A2442494}"/>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6971858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1"/>
            <a:ext cx="4011084"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3"/>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a:prstGeom prst="rect">
            <a:avLst/>
          </a:prstGeom>
        </p:spPr>
        <p:txBody>
          <a:bodyPr/>
          <a:lstStyle>
            <a:lvl1pPr marL="0" indent="0">
              <a:buNone/>
              <a:defRPr sz="1400"/>
            </a:lvl1pPr>
            <a:lvl2pPr marL="457182" indent="0">
              <a:buNone/>
              <a:defRPr sz="1200"/>
            </a:lvl2pPr>
            <a:lvl3pPr marL="914364" indent="0">
              <a:buNone/>
              <a:defRPr sz="1000"/>
            </a:lvl3pPr>
            <a:lvl4pPr marL="1371545" indent="0">
              <a:buNone/>
              <a:defRPr sz="900"/>
            </a:lvl4pPr>
            <a:lvl5pPr marL="1828727" indent="0">
              <a:buNone/>
              <a:defRPr sz="900"/>
            </a:lvl5pPr>
            <a:lvl6pPr marL="2285909" indent="0">
              <a:buNone/>
              <a:defRPr sz="900"/>
            </a:lvl6pPr>
            <a:lvl7pPr marL="2743091" indent="0">
              <a:buNone/>
              <a:defRPr sz="900"/>
            </a:lvl7pPr>
            <a:lvl8pPr marL="3200272" indent="0">
              <a:buNone/>
              <a:defRPr sz="900"/>
            </a:lvl8pPr>
            <a:lvl9pPr marL="3657454"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3833A1-46C9-FB45-812F-A8AC7B5136EB}" type="slidenum">
              <a:rPr lang="en-US" smtClean="0"/>
              <a:t>‹#›</a:t>
            </a:fld>
            <a:endParaRPr lang="en-US"/>
          </a:p>
        </p:txBody>
      </p:sp>
    </p:spTree>
    <p:extLst>
      <p:ext uri="{BB962C8B-B14F-4D97-AF65-F5344CB8AC3E}">
        <p14:creationId xmlns:p14="http://schemas.microsoft.com/office/powerpoint/2010/main" val="38385099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182" indent="0">
              <a:buNone/>
              <a:defRPr sz="2800"/>
            </a:lvl2pPr>
            <a:lvl3pPr marL="914364" indent="0">
              <a:buNone/>
              <a:defRPr sz="2400"/>
            </a:lvl3pPr>
            <a:lvl4pPr marL="1371545" indent="0">
              <a:buNone/>
              <a:defRPr sz="2000"/>
            </a:lvl4pPr>
            <a:lvl5pPr marL="1828727" indent="0">
              <a:buNone/>
              <a:defRPr sz="2000"/>
            </a:lvl5pPr>
            <a:lvl6pPr marL="2285909" indent="0">
              <a:buNone/>
              <a:defRPr sz="2000"/>
            </a:lvl6pPr>
            <a:lvl7pPr marL="2743091" indent="0">
              <a:buNone/>
              <a:defRPr sz="2000"/>
            </a:lvl7pPr>
            <a:lvl8pPr marL="3200272" indent="0">
              <a:buNone/>
              <a:defRPr sz="2000"/>
            </a:lvl8pPr>
            <a:lvl9pPr marL="3657454"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182" indent="0">
              <a:buNone/>
              <a:defRPr sz="1200"/>
            </a:lvl2pPr>
            <a:lvl3pPr marL="914364" indent="0">
              <a:buNone/>
              <a:defRPr sz="1000"/>
            </a:lvl3pPr>
            <a:lvl4pPr marL="1371545" indent="0">
              <a:buNone/>
              <a:defRPr sz="900"/>
            </a:lvl4pPr>
            <a:lvl5pPr marL="1828727" indent="0">
              <a:buNone/>
              <a:defRPr sz="900"/>
            </a:lvl5pPr>
            <a:lvl6pPr marL="2285909" indent="0">
              <a:buNone/>
              <a:defRPr sz="900"/>
            </a:lvl6pPr>
            <a:lvl7pPr marL="2743091" indent="0">
              <a:buNone/>
              <a:defRPr sz="900"/>
            </a:lvl7pPr>
            <a:lvl8pPr marL="3200272" indent="0">
              <a:buNone/>
              <a:defRPr sz="900"/>
            </a:lvl8pPr>
            <a:lvl9pPr marL="3657454"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3833A1-46C9-FB45-812F-A8AC7B5136EB}" type="slidenum">
              <a:rPr lang="en-US" smtClean="0"/>
              <a:t>‹#›</a:t>
            </a:fld>
            <a:endParaRPr lang="en-US"/>
          </a:p>
        </p:txBody>
      </p:sp>
    </p:spTree>
    <p:extLst>
      <p:ext uri="{BB962C8B-B14F-4D97-AF65-F5344CB8AC3E}">
        <p14:creationId xmlns:p14="http://schemas.microsoft.com/office/powerpoint/2010/main" val="33339279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18341" y="951502"/>
            <a:ext cx="10972800" cy="767276"/>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609600" y="2596482"/>
            <a:ext cx="10972800" cy="211114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3833A1-46C9-FB45-812F-A8AC7B5136EB}" type="slidenum">
              <a:rPr lang="en-US" smtClean="0"/>
              <a:t>‹#›</a:t>
            </a:fld>
            <a:endParaRPr lang="en-US"/>
          </a:p>
        </p:txBody>
      </p:sp>
    </p:spTree>
    <p:extLst>
      <p:ext uri="{BB962C8B-B14F-4D97-AF65-F5344CB8AC3E}">
        <p14:creationId xmlns:p14="http://schemas.microsoft.com/office/powerpoint/2010/main" val="42173219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1"/>
            <a:ext cx="80264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3833A1-46C9-FB45-812F-A8AC7B5136EB}" type="slidenum">
              <a:rPr lang="en-US" smtClean="0"/>
              <a:t>‹#›</a:t>
            </a:fld>
            <a:endParaRPr lang="en-US"/>
          </a:p>
        </p:txBody>
      </p:sp>
    </p:spTree>
    <p:extLst>
      <p:ext uri="{BB962C8B-B14F-4D97-AF65-F5344CB8AC3E}">
        <p14:creationId xmlns:p14="http://schemas.microsoft.com/office/powerpoint/2010/main" val="35523625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_Exercis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A22DB-FEE8-2E4A-8B65-7798D0AB4AF5}"/>
              </a:ext>
            </a:extLst>
          </p:cNvPr>
          <p:cNvSpPr>
            <a:spLocks noGrp="1"/>
          </p:cNvSpPr>
          <p:nvPr>
            <p:ph type="title" hasCustomPrompt="1"/>
          </p:nvPr>
        </p:nvSpPr>
        <p:spPr>
          <a:xfrm>
            <a:off x="838200" y="4474792"/>
            <a:ext cx="10515600" cy="737136"/>
          </a:xfrm>
          <a:prstGeom prst="rect">
            <a:avLst/>
          </a:prstGeom>
        </p:spPr>
        <p:txBody>
          <a:bodyPr/>
          <a:lstStyle/>
          <a:p>
            <a:r>
              <a:rPr lang="en-US" dirty="0"/>
              <a:t>URL</a:t>
            </a:r>
          </a:p>
        </p:txBody>
      </p:sp>
      <p:sp>
        <p:nvSpPr>
          <p:cNvPr id="3" name="Date Placeholder 2">
            <a:extLst>
              <a:ext uri="{FF2B5EF4-FFF2-40B4-BE49-F238E27FC236}">
                <a16:creationId xmlns:a16="http://schemas.microsoft.com/office/drawing/2014/main" id="{79D7E88B-573E-3C44-ABF1-1BB6D8E1B00A}"/>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B1425817-4A14-AE4C-935C-34251C0CF1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1322AAE-88F2-094B-BD24-7A4E24AB3AC9}"/>
              </a:ext>
            </a:extLst>
          </p:cNvPr>
          <p:cNvSpPr>
            <a:spLocks noGrp="1"/>
          </p:cNvSpPr>
          <p:nvPr>
            <p:ph type="sldNum" sz="quarter" idx="12"/>
          </p:nvPr>
        </p:nvSpPr>
        <p:spPr/>
        <p:txBody>
          <a:bodyPr/>
          <a:lstStyle/>
          <a:p>
            <a:fld id="{81B7CCDB-6D39-0547-B7B3-C80E39D6513A}" type="slidenum">
              <a:rPr lang="en-US" smtClean="0"/>
              <a:t>‹#›</a:t>
            </a:fld>
            <a:endParaRPr lang="en-US"/>
          </a:p>
        </p:txBody>
      </p:sp>
      <p:pic>
        <p:nvPicPr>
          <p:cNvPr id="9" name="Picture 8">
            <a:extLst>
              <a:ext uri="{FF2B5EF4-FFF2-40B4-BE49-F238E27FC236}">
                <a16:creationId xmlns:a16="http://schemas.microsoft.com/office/drawing/2014/main" id="{2604A511-71A5-2540-97AC-AD30E2BB60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grpSp>
        <p:nvGrpSpPr>
          <p:cNvPr id="10" name="Group 9">
            <a:extLst>
              <a:ext uri="{FF2B5EF4-FFF2-40B4-BE49-F238E27FC236}">
                <a16:creationId xmlns:a16="http://schemas.microsoft.com/office/drawing/2014/main" id="{85F3A431-4B05-674F-A8FD-CD709642281C}"/>
              </a:ext>
            </a:extLst>
          </p:cNvPr>
          <p:cNvGrpSpPr>
            <a:grpSpLocks noChangeAspect="1"/>
          </p:cNvGrpSpPr>
          <p:nvPr/>
        </p:nvGrpSpPr>
        <p:grpSpPr>
          <a:xfrm>
            <a:off x="457200" y="6400800"/>
            <a:ext cx="487418" cy="274320"/>
            <a:chOff x="8442646" y="6356350"/>
            <a:chExt cx="482609" cy="274320"/>
          </a:xfrm>
        </p:grpSpPr>
        <p:pic>
          <p:nvPicPr>
            <p:cNvPr id="11" name="Picture 10" descr="iacs.png">
              <a:extLst>
                <a:ext uri="{FF2B5EF4-FFF2-40B4-BE49-F238E27FC236}">
                  <a16:creationId xmlns:a16="http://schemas.microsoft.com/office/drawing/2014/main" id="{863225A8-F6AD-6B4C-9FA2-E46AB25801A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2" name="Picture 11" descr="harvard.png">
              <a:extLst>
                <a:ext uri="{FF2B5EF4-FFF2-40B4-BE49-F238E27FC236}">
                  <a16:creationId xmlns:a16="http://schemas.microsoft.com/office/drawing/2014/main" id="{8BB7C2FA-7277-8D45-8C56-7C0C909DC8D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pic>
        <p:nvPicPr>
          <p:cNvPr id="14" name="Picture 13">
            <a:extLst>
              <a:ext uri="{FF2B5EF4-FFF2-40B4-BE49-F238E27FC236}">
                <a16:creationId xmlns:a16="http://schemas.microsoft.com/office/drawing/2014/main" id="{184111EF-7787-2847-9FA8-9EDB5CCB9EA5}"/>
              </a:ext>
            </a:extLst>
          </p:cNvPr>
          <p:cNvPicPr>
            <a:picLocks noChangeAspect="1"/>
          </p:cNvPicPr>
          <p:nvPr/>
        </p:nvPicPr>
        <p:blipFill>
          <a:blip r:embed="rId5"/>
          <a:stretch>
            <a:fillRect/>
          </a:stretch>
        </p:blipFill>
        <p:spPr>
          <a:xfrm>
            <a:off x="3406544" y="216660"/>
            <a:ext cx="5378912" cy="3802651"/>
          </a:xfrm>
          <a:prstGeom prst="rect">
            <a:avLst/>
          </a:prstGeom>
        </p:spPr>
      </p:pic>
    </p:spTree>
    <p:extLst>
      <p:ext uri="{BB962C8B-B14F-4D97-AF65-F5344CB8AC3E}">
        <p14:creationId xmlns:p14="http://schemas.microsoft.com/office/powerpoint/2010/main" val="2740787064"/>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Exercis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A22DB-FEE8-2E4A-8B65-7798D0AB4AF5}"/>
              </a:ext>
            </a:extLst>
          </p:cNvPr>
          <p:cNvSpPr>
            <a:spLocks noGrp="1"/>
          </p:cNvSpPr>
          <p:nvPr>
            <p:ph type="title" hasCustomPrompt="1"/>
          </p:nvPr>
        </p:nvSpPr>
        <p:spPr>
          <a:xfrm>
            <a:off x="838200" y="4474792"/>
            <a:ext cx="10515600" cy="737136"/>
          </a:xfrm>
          <a:prstGeom prst="rect">
            <a:avLst/>
          </a:prstGeom>
        </p:spPr>
        <p:txBody>
          <a:bodyPr/>
          <a:lstStyle/>
          <a:p>
            <a:r>
              <a:rPr lang="en-US" dirty="0"/>
              <a:t>URL</a:t>
            </a:r>
          </a:p>
        </p:txBody>
      </p:sp>
      <p:sp>
        <p:nvSpPr>
          <p:cNvPr id="3" name="Date Placeholder 2">
            <a:extLst>
              <a:ext uri="{FF2B5EF4-FFF2-40B4-BE49-F238E27FC236}">
                <a16:creationId xmlns:a16="http://schemas.microsoft.com/office/drawing/2014/main" id="{79D7E88B-573E-3C44-ABF1-1BB6D8E1B00A}"/>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B1425817-4A14-AE4C-935C-34251C0CF1D6}"/>
              </a:ext>
            </a:extLst>
          </p:cNvPr>
          <p:cNvSpPr>
            <a:spLocks noGrp="1"/>
          </p:cNvSpPr>
          <p:nvPr>
            <p:ph type="ftr" sz="quarter" idx="11"/>
          </p:nvPr>
        </p:nvSpPr>
        <p:spPr/>
        <p:txBody>
          <a:bodyPr/>
          <a:lstStyle/>
          <a:p>
            <a:r>
              <a:rPr lang="en-US" cap="small" dirty="0">
                <a:solidFill>
                  <a:schemeClr val="tx1">
                    <a:lumMod val="50000"/>
                    <a:lumOff val="50000"/>
                  </a:schemeClr>
                </a:solidFill>
                <a:latin typeface="Karla" charset="0"/>
                <a:ea typeface="Karla" charset="0"/>
                <a:cs typeface="Karla" charset="0"/>
              </a:rPr>
              <a:t>Protopapas</a:t>
            </a:r>
            <a:endParaRPr lang="en-US" dirty="0"/>
          </a:p>
        </p:txBody>
      </p:sp>
      <p:sp>
        <p:nvSpPr>
          <p:cNvPr id="5" name="Slide Number Placeholder 4">
            <a:extLst>
              <a:ext uri="{FF2B5EF4-FFF2-40B4-BE49-F238E27FC236}">
                <a16:creationId xmlns:a16="http://schemas.microsoft.com/office/drawing/2014/main" id="{51322AAE-88F2-094B-BD24-7A4E24AB3AC9}"/>
              </a:ext>
            </a:extLst>
          </p:cNvPr>
          <p:cNvSpPr>
            <a:spLocks noGrp="1"/>
          </p:cNvSpPr>
          <p:nvPr>
            <p:ph type="sldNum" sz="quarter" idx="12"/>
          </p:nvPr>
        </p:nvSpPr>
        <p:spPr/>
        <p:txBody>
          <a:bodyPr/>
          <a:lstStyle/>
          <a:p>
            <a:fld id="{74FD6AAA-7C75-FB4B-8EA1-06B22787237D}" type="slidenum">
              <a:rPr lang="en-US" smtClean="0"/>
              <a:t>‹#›</a:t>
            </a:fld>
            <a:endParaRPr lang="en-US"/>
          </a:p>
        </p:txBody>
      </p:sp>
      <p:pic>
        <p:nvPicPr>
          <p:cNvPr id="9" name="Picture 8">
            <a:extLst>
              <a:ext uri="{FF2B5EF4-FFF2-40B4-BE49-F238E27FC236}">
                <a16:creationId xmlns:a16="http://schemas.microsoft.com/office/drawing/2014/main" id="{2604A511-71A5-2540-97AC-AD30E2BB60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grpSp>
        <p:nvGrpSpPr>
          <p:cNvPr id="10" name="Group 9">
            <a:extLst>
              <a:ext uri="{FF2B5EF4-FFF2-40B4-BE49-F238E27FC236}">
                <a16:creationId xmlns:a16="http://schemas.microsoft.com/office/drawing/2014/main" id="{85F3A431-4B05-674F-A8FD-CD709642281C}"/>
              </a:ext>
            </a:extLst>
          </p:cNvPr>
          <p:cNvGrpSpPr>
            <a:grpSpLocks noChangeAspect="1"/>
          </p:cNvGrpSpPr>
          <p:nvPr userDrawn="1"/>
        </p:nvGrpSpPr>
        <p:grpSpPr>
          <a:xfrm>
            <a:off x="457200" y="6400800"/>
            <a:ext cx="487418" cy="274320"/>
            <a:chOff x="8442646" y="6356350"/>
            <a:chExt cx="482609" cy="274320"/>
          </a:xfrm>
        </p:grpSpPr>
        <p:pic>
          <p:nvPicPr>
            <p:cNvPr id="11" name="Picture 10" descr="iacs.png">
              <a:extLst>
                <a:ext uri="{FF2B5EF4-FFF2-40B4-BE49-F238E27FC236}">
                  <a16:creationId xmlns:a16="http://schemas.microsoft.com/office/drawing/2014/main" id="{863225A8-F6AD-6B4C-9FA2-E46AB25801A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2" name="Picture 11" descr="harvard.png">
              <a:extLst>
                <a:ext uri="{FF2B5EF4-FFF2-40B4-BE49-F238E27FC236}">
                  <a16:creationId xmlns:a16="http://schemas.microsoft.com/office/drawing/2014/main" id="{8BB7C2FA-7277-8D45-8C56-7C0C909DC8D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pic>
        <p:nvPicPr>
          <p:cNvPr id="14" name="Picture 13">
            <a:extLst>
              <a:ext uri="{FF2B5EF4-FFF2-40B4-BE49-F238E27FC236}">
                <a16:creationId xmlns:a16="http://schemas.microsoft.com/office/drawing/2014/main" id="{184111EF-7787-2847-9FA8-9EDB5CCB9EA5}"/>
              </a:ext>
            </a:extLst>
          </p:cNvPr>
          <p:cNvPicPr>
            <a:picLocks noChangeAspect="1"/>
          </p:cNvPicPr>
          <p:nvPr userDrawn="1"/>
        </p:nvPicPr>
        <p:blipFill>
          <a:blip r:embed="rId5"/>
          <a:stretch>
            <a:fillRect/>
          </a:stretch>
        </p:blipFill>
        <p:spPr>
          <a:xfrm>
            <a:off x="3406544" y="216660"/>
            <a:ext cx="5378912" cy="3802651"/>
          </a:xfrm>
          <a:prstGeom prst="rect">
            <a:avLst/>
          </a:prstGeom>
        </p:spPr>
      </p:pic>
    </p:spTree>
    <p:extLst>
      <p:ext uri="{BB962C8B-B14F-4D97-AF65-F5344CB8AC3E}">
        <p14:creationId xmlns:p14="http://schemas.microsoft.com/office/powerpoint/2010/main" val="139024402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EC77C-1FEA-B74A-AB54-A6F95215B8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C7B837-6FB1-CC47-953F-EF49EF2466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4113499-17FA-7440-AAFB-D47C8EF03F4C}"/>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A2EE08D4-A468-8443-9702-B77B5132D5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F8234F-3B54-5540-9E99-0E0BBDE7AB19}"/>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33411358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00566-4D60-3746-BBE4-091DFA59FF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6E72B3-6557-6442-8E6F-7366038A91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BD38F9-B51C-F741-8010-10DC5314BFE1}"/>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1D2F3997-360D-AD44-B0AA-AA8428323A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64F16C-268D-B942-A85F-4292A2442494}"/>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12937454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2ACC2-D501-4842-9959-868A9A9245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6A82BE-E82E-3647-AD47-26E8610C60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CDE1985-5366-E54F-8050-79B86591BA26}"/>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05EC7468-B795-0A42-8F79-6EE0AE228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672F06-40A8-9C49-9410-EBA2BD7770DC}"/>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371473558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14335-B797-BE4A-A73A-133CA0E06B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FB9D9B-71AE-4E44-A42A-343927DBA2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649B71A-A65C-944D-B286-A16BCCE408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94DF61-8A66-3447-A0D8-80A0C9DEA878}"/>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6" name="Footer Placeholder 5">
            <a:extLst>
              <a:ext uri="{FF2B5EF4-FFF2-40B4-BE49-F238E27FC236}">
                <a16:creationId xmlns:a16="http://schemas.microsoft.com/office/drawing/2014/main" id="{46FF5B76-6500-464F-83B3-CA1FE9761D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2BD0D2-81A3-324E-B770-79EB7D408C10}"/>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40176605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2ACC2-D501-4842-9959-868A9A9245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6A82BE-E82E-3647-AD47-26E8610C60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CDE1985-5366-E54F-8050-79B86591BA26}"/>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05EC7468-B795-0A42-8F79-6EE0AE228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672F06-40A8-9C49-9410-EBA2BD7770DC}"/>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4580692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7DCFB-493E-7642-9C6C-0D5643E66CB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524EA9B-7F09-6B45-A4D7-E2FA7A3FB9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AE8B8A4-D05B-8848-B5CB-11DB9371B89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F1E5FF-24CC-074B-B8C8-BDD6852C93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90FF85-4712-5348-A8D9-2DB82E96D3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74D7A0-2B9D-824B-9704-3AFA30791844}"/>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8" name="Footer Placeholder 7">
            <a:extLst>
              <a:ext uri="{FF2B5EF4-FFF2-40B4-BE49-F238E27FC236}">
                <a16:creationId xmlns:a16="http://schemas.microsoft.com/office/drawing/2014/main" id="{8D3C4C91-9514-6A4F-BB77-5D7A25140D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ECBD34D-BA8A-5645-A271-73EFACB626FE}"/>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167346507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2F3A-DA9C-9C41-9629-6F62316839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3DBA576-D01E-5741-9D86-0768EDBA7F97}"/>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4" name="Footer Placeholder 3">
            <a:extLst>
              <a:ext uri="{FF2B5EF4-FFF2-40B4-BE49-F238E27FC236}">
                <a16:creationId xmlns:a16="http://schemas.microsoft.com/office/drawing/2014/main" id="{D7EABE3A-C62B-3C4F-8AF7-BC77E519231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0C5AC82-9650-5C41-BBCA-CD2C607D8D92}"/>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401828196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904B4B-9ACF-FC49-8D2A-8888E7CA8C94}"/>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3" name="Footer Placeholder 2">
            <a:extLst>
              <a:ext uri="{FF2B5EF4-FFF2-40B4-BE49-F238E27FC236}">
                <a16:creationId xmlns:a16="http://schemas.microsoft.com/office/drawing/2014/main" id="{BFE9E63F-25C0-1C45-AEB8-131C4328F0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16BEBC5-0EC5-4044-AFCF-FE76E01F4E55}"/>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146871635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F500F-C121-A847-9A5D-D711176A35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D10196-B695-B04F-9811-9A0F257814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2FD6A26-12CE-184C-B54A-7B73EFBDD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882B9-DABB-1546-86A6-0E118479C070}"/>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6" name="Footer Placeholder 5">
            <a:extLst>
              <a:ext uri="{FF2B5EF4-FFF2-40B4-BE49-F238E27FC236}">
                <a16:creationId xmlns:a16="http://schemas.microsoft.com/office/drawing/2014/main" id="{30F80305-C529-FB42-8CD4-F57D5AFB67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DC9021-CCBA-2C40-A85D-393318265720}"/>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264409849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8732F-4E2F-7245-B474-C846EE5207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556AB96-31BB-9643-84AE-A11C1AB86D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A4B76D8-7CD2-F047-8747-F838FC6885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EC5473-FEFB-FC41-910E-65C8DFCCD393}"/>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6" name="Footer Placeholder 5">
            <a:extLst>
              <a:ext uri="{FF2B5EF4-FFF2-40B4-BE49-F238E27FC236}">
                <a16:creationId xmlns:a16="http://schemas.microsoft.com/office/drawing/2014/main" id="{D3685E0C-C688-EF43-B6E2-671D32B9E4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B34F4B-78C6-0B48-BC21-1DE3B010DDB9}"/>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9603426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FC969-3B8B-354F-BF07-AEDE5E380EF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9EC110-35DA-8D4F-90A8-913090C78E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1BA700-A73D-DA45-9D9D-B29C1C864F21}"/>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E3FCE61E-6729-914E-8F90-E25C70EF26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6428F2-8D85-3041-86C4-1891F78A6DBB}"/>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10266589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353BC9-B48C-2145-9760-3749CCB154B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8054917-1FD7-BA46-BFB6-B92A6C3D71F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1FA37F-1432-3B48-92D2-5E8A0A1A0034}"/>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72BBC770-E0B4-2246-8189-8D4FFEDD76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211D7D-6B56-4A47-BA25-82B6B1129B15}"/>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36631581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EC77C-1FEA-B74A-AB54-A6F95215B8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C7B837-6FB1-CC47-953F-EF49EF2466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4113499-17FA-7440-AAFB-D47C8EF03F4C}"/>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A2EE08D4-A468-8443-9702-B77B5132D5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F8234F-3B54-5540-9E99-0E0BBDE7AB19}"/>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288518883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00566-4D60-3746-BBE4-091DFA59FF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6E72B3-6557-6442-8E6F-7366038A91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BD38F9-B51C-F741-8010-10DC5314BFE1}"/>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1D2F3997-360D-AD44-B0AA-AA8428323A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64F16C-268D-B942-A85F-4292A2442494}"/>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298168612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2ACC2-D501-4842-9959-868A9A9245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6A82BE-E82E-3647-AD47-26E8610C60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CDE1985-5366-E54F-8050-79B86591BA26}"/>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05EC7468-B795-0A42-8F79-6EE0AE228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672F06-40A8-9C49-9410-EBA2BD7770DC}"/>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2469019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14335-B797-BE4A-A73A-133CA0E06B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FB9D9B-71AE-4E44-A42A-343927DBA2F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649B71A-A65C-944D-B286-A16BCCE4089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94DF61-8A66-3447-A0D8-80A0C9DEA878}"/>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6" name="Footer Placeholder 5">
            <a:extLst>
              <a:ext uri="{FF2B5EF4-FFF2-40B4-BE49-F238E27FC236}">
                <a16:creationId xmlns:a16="http://schemas.microsoft.com/office/drawing/2014/main" id="{46FF5B76-6500-464F-83B3-CA1FE9761D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2BD0D2-81A3-324E-B770-79EB7D408C10}"/>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5231831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14335-B797-BE4A-A73A-133CA0E06B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FB9D9B-71AE-4E44-A42A-343927DBA2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649B71A-A65C-944D-B286-A16BCCE408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94DF61-8A66-3447-A0D8-80A0C9DEA878}"/>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6" name="Footer Placeholder 5">
            <a:extLst>
              <a:ext uri="{FF2B5EF4-FFF2-40B4-BE49-F238E27FC236}">
                <a16:creationId xmlns:a16="http://schemas.microsoft.com/office/drawing/2014/main" id="{46FF5B76-6500-464F-83B3-CA1FE9761D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2BD0D2-81A3-324E-B770-79EB7D408C10}"/>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91351024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7DCFB-493E-7642-9C6C-0D5643E66CB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524EA9B-7F09-6B45-A4D7-E2FA7A3FB9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AE8B8A4-D05B-8848-B5CB-11DB9371B89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F1E5FF-24CC-074B-B8C8-BDD6852C93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90FF85-4712-5348-A8D9-2DB82E96D3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74D7A0-2B9D-824B-9704-3AFA30791844}"/>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8" name="Footer Placeholder 7">
            <a:extLst>
              <a:ext uri="{FF2B5EF4-FFF2-40B4-BE49-F238E27FC236}">
                <a16:creationId xmlns:a16="http://schemas.microsoft.com/office/drawing/2014/main" id="{8D3C4C91-9514-6A4F-BB77-5D7A25140D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ECBD34D-BA8A-5645-A271-73EFACB626FE}"/>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394809483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2F3A-DA9C-9C41-9629-6F62316839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3DBA576-D01E-5741-9D86-0768EDBA7F97}"/>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4" name="Footer Placeholder 3">
            <a:extLst>
              <a:ext uri="{FF2B5EF4-FFF2-40B4-BE49-F238E27FC236}">
                <a16:creationId xmlns:a16="http://schemas.microsoft.com/office/drawing/2014/main" id="{D7EABE3A-C62B-3C4F-8AF7-BC77E519231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0C5AC82-9650-5C41-BBCA-CD2C607D8D92}"/>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375344346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904B4B-9ACF-FC49-8D2A-8888E7CA8C94}"/>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3" name="Footer Placeholder 2">
            <a:extLst>
              <a:ext uri="{FF2B5EF4-FFF2-40B4-BE49-F238E27FC236}">
                <a16:creationId xmlns:a16="http://schemas.microsoft.com/office/drawing/2014/main" id="{BFE9E63F-25C0-1C45-AEB8-131C4328F0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16BEBC5-0EC5-4044-AFCF-FE76E01F4E55}"/>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200517309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F500F-C121-A847-9A5D-D711176A35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D10196-B695-B04F-9811-9A0F257814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2FD6A26-12CE-184C-B54A-7B73EFBDD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882B9-DABB-1546-86A6-0E118479C070}"/>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6" name="Footer Placeholder 5">
            <a:extLst>
              <a:ext uri="{FF2B5EF4-FFF2-40B4-BE49-F238E27FC236}">
                <a16:creationId xmlns:a16="http://schemas.microsoft.com/office/drawing/2014/main" id="{30F80305-C529-FB42-8CD4-F57D5AFB67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DC9021-CCBA-2C40-A85D-393318265720}"/>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314104937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8732F-4E2F-7245-B474-C846EE5207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556AB96-31BB-9643-84AE-A11C1AB86D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A4B76D8-7CD2-F047-8747-F838FC6885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EC5473-FEFB-FC41-910E-65C8DFCCD393}"/>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6" name="Footer Placeholder 5">
            <a:extLst>
              <a:ext uri="{FF2B5EF4-FFF2-40B4-BE49-F238E27FC236}">
                <a16:creationId xmlns:a16="http://schemas.microsoft.com/office/drawing/2014/main" id="{D3685E0C-C688-EF43-B6E2-671D32B9E4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B34F4B-78C6-0B48-BC21-1DE3B010DDB9}"/>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79884135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FC969-3B8B-354F-BF07-AEDE5E380EF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9EC110-35DA-8D4F-90A8-913090C78E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1BA700-A73D-DA45-9D9D-B29C1C864F21}"/>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E3FCE61E-6729-914E-8F90-E25C70EF26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6428F2-8D85-3041-86C4-1891F78A6DBB}"/>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11101778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353BC9-B48C-2145-9760-3749CCB154B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8054917-1FD7-BA46-BFB6-B92A6C3D71F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1FA37F-1432-3B48-92D2-5E8A0A1A0034}"/>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72BBC770-E0B4-2246-8189-8D4FFEDD76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211D7D-6B56-4A47-BA25-82B6B1129B15}"/>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24193817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7DCFB-493E-7642-9C6C-0D5643E66CB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524EA9B-7F09-6B45-A4D7-E2FA7A3FB9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AE8B8A4-D05B-8848-B5CB-11DB9371B89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F1E5FF-24CC-074B-B8C8-BDD6852C93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390FF85-4712-5348-A8D9-2DB82E96D31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74D7A0-2B9D-824B-9704-3AFA30791844}"/>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8" name="Footer Placeholder 7">
            <a:extLst>
              <a:ext uri="{FF2B5EF4-FFF2-40B4-BE49-F238E27FC236}">
                <a16:creationId xmlns:a16="http://schemas.microsoft.com/office/drawing/2014/main" id="{8D3C4C91-9514-6A4F-BB77-5D7A25140D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ECBD34D-BA8A-5645-A271-73EFACB626FE}"/>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3547239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2F3A-DA9C-9C41-9629-6F62316839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3DBA576-D01E-5741-9D86-0768EDBA7F97}"/>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4" name="Footer Placeholder 3">
            <a:extLst>
              <a:ext uri="{FF2B5EF4-FFF2-40B4-BE49-F238E27FC236}">
                <a16:creationId xmlns:a16="http://schemas.microsoft.com/office/drawing/2014/main" id="{D7EABE3A-C62B-3C4F-8AF7-BC77E519231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0C5AC82-9650-5C41-BBCA-CD2C607D8D92}"/>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315151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904B4B-9ACF-FC49-8D2A-8888E7CA8C94}"/>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3" name="Footer Placeholder 2">
            <a:extLst>
              <a:ext uri="{FF2B5EF4-FFF2-40B4-BE49-F238E27FC236}">
                <a16:creationId xmlns:a16="http://schemas.microsoft.com/office/drawing/2014/main" id="{BFE9E63F-25C0-1C45-AEB8-131C4328F0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16BEBC5-0EC5-4044-AFCF-FE76E01F4E55}"/>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2158131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F500F-C121-A847-9A5D-D711176A35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D10196-B695-B04F-9811-9A0F257814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2FD6A26-12CE-184C-B54A-7B73EFBDD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D6882B9-DABB-1546-86A6-0E118479C070}"/>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6" name="Footer Placeholder 5">
            <a:extLst>
              <a:ext uri="{FF2B5EF4-FFF2-40B4-BE49-F238E27FC236}">
                <a16:creationId xmlns:a16="http://schemas.microsoft.com/office/drawing/2014/main" id="{30F80305-C529-FB42-8CD4-F57D5AFB67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DC9021-CCBA-2C40-A85D-393318265720}"/>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12357368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8732F-4E2F-7245-B474-C846EE5207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556AB96-31BB-9643-84AE-A11C1AB86D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4B76D8-7CD2-F047-8747-F838FC6885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AEC5473-FEFB-FC41-910E-65C8DFCCD393}"/>
              </a:ext>
            </a:extLst>
          </p:cNvPr>
          <p:cNvSpPr>
            <a:spLocks noGrp="1"/>
          </p:cNvSpPr>
          <p:nvPr>
            <p:ph type="dt" sz="half" idx="10"/>
          </p:nvPr>
        </p:nvSpPr>
        <p:spPr/>
        <p:txBody>
          <a:bodyPr/>
          <a:lstStyle/>
          <a:p>
            <a:fld id="{CA284498-B2D2-9E4D-8FCA-14244C42AB3F}" type="datetimeFigureOut">
              <a:rPr lang="en-US" smtClean="0"/>
              <a:t>9/20/20</a:t>
            </a:fld>
            <a:endParaRPr lang="en-US"/>
          </a:p>
        </p:txBody>
      </p:sp>
      <p:sp>
        <p:nvSpPr>
          <p:cNvPr id="6" name="Footer Placeholder 5">
            <a:extLst>
              <a:ext uri="{FF2B5EF4-FFF2-40B4-BE49-F238E27FC236}">
                <a16:creationId xmlns:a16="http://schemas.microsoft.com/office/drawing/2014/main" id="{D3685E0C-C688-EF43-B6E2-671D32B9E4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B34F4B-78C6-0B48-BC21-1DE3B010DDB9}"/>
              </a:ext>
            </a:extLst>
          </p:cNvPr>
          <p:cNvSpPr>
            <a:spLocks noGrp="1"/>
          </p:cNvSpPr>
          <p:nvPr>
            <p:ph type="sldNum" sz="quarter" idx="12"/>
          </p:nvPr>
        </p:nvSpPr>
        <p:spPr/>
        <p:txBody>
          <a:bodyPr/>
          <a:lstStyle/>
          <a:p>
            <a:fld id="{0CB436ED-10AB-5347-84C7-62D5F29D810F}" type="slidenum">
              <a:rPr lang="en-US" smtClean="0"/>
              <a:t>‹#›</a:t>
            </a:fld>
            <a:endParaRPr lang="en-US"/>
          </a:p>
        </p:txBody>
      </p:sp>
    </p:spTree>
    <p:extLst>
      <p:ext uri="{BB962C8B-B14F-4D97-AF65-F5344CB8AC3E}">
        <p14:creationId xmlns:p14="http://schemas.microsoft.com/office/powerpoint/2010/main" val="3265981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theme" Target="../theme/theme4.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8196E9-7CFC-2449-8391-18985A1FB6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DB958CA-9C8B-E64B-B28C-4318903659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1DEEE0-84AF-1C42-B44F-480311E19D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178C0D4E-4A4E-A34B-8D86-E4540EAA7B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7EEA437-8A49-6845-94B2-A5F5008B35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B436ED-10AB-5347-84C7-62D5F29D810F}" type="slidenum">
              <a:rPr lang="en-US" smtClean="0"/>
              <a:t>‹#›</a:t>
            </a:fld>
            <a:endParaRPr lang="en-US"/>
          </a:p>
        </p:txBody>
      </p:sp>
    </p:spTree>
    <p:extLst>
      <p:ext uri="{BB962C8B-B14F-4D97-AF65-F5344CB8AC3E}">
        <p14:creationId xmlns:p14="http://schemas.microsoft.com/office/powerpoint/2010/main" val="4255628352"/>
      </p:ext>
    </p:extLst>
  </p:cSld>
  <p:clrMap bg1="lt1" tx1="dk1" bg2="lt2" tx2="dk2" accent1="accent1" accent2="accent2" accent3="accent3" accent4="accent4" accent5="accent5" accent6="accent6" hlink="hlink" folHlink="folHlink"/>
  <p:sldLayoutIdLst>
    <p:sldLayoutId id="2147483992" r:id="rId1"/>
    <p:sldLayoutId id="2147483993" r:id="rId2"/>
    <p:sldLayoutId id="2147483994" r:id="rId3"/>
    <p:sldLayoutId id="2147483995" r:id="rId4"/>
    <p:sldLayoutId id="2147483996" r:id="rId5"/>
    <p:sldLayoutId id="2147483997" r:id="rId6"/>
    <p:sldLayoutId id="2147483998" r:id="rId7"/>
    <p:sldLayoutId id="2147483999" r:id="rId8"/>
    <p:sldLayoutId id="2147484000" r:id="rId9"/>
    <p:sldLayoutId id="2147484001" r:id="rId10"/>
    <p:sldLayoutId id="214748400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9F9F9"/>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B7CCDB-6D39-0547-B7B3-C80E39D6513A}" type="slidenum">
              <a:rPr lang="en-US" smtClean="0"/>
              <a:t>‹#›</a:t>
            </a:fld>
            <a:endParaRPr lang="en-US"/>
          </a:p>
        </p:txBody>
      </p:sp>
    </p:spTree>
    <p:extLst>
      <p:ext uri="{BB962C8B-B14F-4D97-AF65-F5344CB8AC3E}">
        <p14:creationId xmlns:p14="http://schemas.microsoft.com/office/powerpoint/2010/main" val="119579076"/>
      </p:ext>
    </p:extLst>
  </p:cSld>
  <p:clrMap bg1="lt1" tx1="dk1" bg2="lt2" tx2="dk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 id="2147484016" r:id="rId12"/>
    <p:sldLayoutId id="2147484018" r:id="rId13"/>
    <p:sldLayoutId id="2147484003" r:id="rId14"/>
  </p:sldLayoutIdLst>
  <p:hf hdr="0" ftr="0" dt="0"/>
  <p:txStyles>
    <p:titleStyle>
      <a:lvl1pPr algn="ctr" defTabSz="457182" rtl="0" eaLnBrk="1" latinLnBrk="0" hangingPunct="1">
        <a:spcBef>
          <a:spcPct val="0"/>
        </a:spcBef>
        <a:buNone/>
        <a:defRPr sz="3200" kern="1200" baseline="0">
          <a:solidFill>
            <a:schemeClr val="tx1"/>
          </a:solidFill>
          <a:latin typeface="Karla"/>
          <a:ea typeface="+mj-ea"/>
          <a:cs typeface="Karla"/>
        </a:defRPr>
      </a:lvl1pPr>
    </p:titleStyle>
    <p:bodyStyle>
      <a:lvl1pPr marL="342887" indent="-342887" algn="l" defTabSz="457182" rtl="0" eaLnBrk="1" latinLnBrk="0" hangingPunct="1">
        <a:spcBef>
          <a:spcPct val="20000"/>
        </a:spcBef>
        <a:buFont typeface="Arial"/>
        <a:buChar char="•"/>
        <a:defRPr sz="3200" kern="1200">
          <a:solidFill>
            <a:schemeClr val="tx1"/>
          </a:solidFill>
          <a:latin typeface="+mn-lt"/>
          <a:ea typeface="+mn-ea"/>
          <a:cs typeface="+mn-cs"/>
        </a:defRPr>
      </a:lvl1pPr>
      <a:lvl2pPr marL="742920" indent="-285738" algn="l" defTabSz="457182" rtl="0" eaLnBrk="1" latinLnBrk="0" hangingPunct="1">
        <a:spcBef>
          <a:spcPct val="20000"/>
        </a:spcBef>
        <a:buFont typeface="Arial"/>
        <a:buChar char="–"/>
        <a:defRPr sz="2800" kern="1200">
          <a:solidFill>
            <a:schemeClr val="tx1"/>
          </a:solidFill>
          <a:latin typeface="+mn-lt"/>
          <a:ea typeface="+mn-ea"/>
          <a:cs typeface="+mn-cs"/>
        </a:defRPr>
      </a:lvl2pPr>
      <a:lvl3pPr marL="1142954" indent="-228590" algn="l" defTabSz="457182" rtl="0" eaLnBrk="1" latinLnBrk="0" hangingPunct="1">
        <a:spcBef>
          <a:spcPct val="20000"/>
        </a:spcBef>
        <a:buFont typeface="Arial"/>
        <a:buChar char="•"/>
        <a:defRPr sz="2400" kern="1200">
          <a:solidFill>
            <a:schemeClr val="tx1"/>
          </a:solidFill>
          <a:latin typeface="+mn-lt"/>
          <a:ea typeface="+mn-ea"/>
          <a:cs typeface="+mn-cs"/>
        </a:defRPr>
      </a:lvl3pPr>
      <a:lvl4pPr marL="1600136" indent="-228590" algn="l" defTabSz="457182" rtl="0" eaLnBrk="1" latinLnBrk="0" hangingPunct="1">
        <a:spcBef>
          <a:spcPct val="20000"/>
        </a:spcBef>
        <a:buFont typeface="Arial"/>
        <a:buChar char="–"/>
        <a:defRPr sz="2000" kern="1200">
          <a:solidFill>
            <a:schemeClr val="tx1"/>
          </a:solidFill>
          <a:latin typeface="+mn-lt"/>
          <a:ea typeface="+mn-ea"/>
          <a:cs typeface="+mn-cs"/>
        </a:defRPr>
      </a:lvl4pPr>
      <a:lvl5pPr marL="2057317" indent="-228590" algn="l" defTabSz="457182" rtl="0" eaLnBrk="1" latinLnBrk="0" hangingPunct="1">
        <a:spcBef>
          <a:spcPct val="20000"/>
        </a:spcBef>
        <a:buFont typeface="Arial"/>
        <a:buChar char="»"/>
        <a:defRPr sz="2000" kern="1200">
          <a:solidFill>
            <a:schemeClr val="tx1"/>
          </a:solidFill>
          <a:latin typeface="+mn-lt"/>
          <a:ea typeface="+mn-ea"/>
          <a:cs typeface="+mn-cs"/>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2" rtl="0" eaLnBrk="1" latinLnBrk="0" hangingPunct="1">
        <a:defRPr sz="1800" kern="1200">
          <a:solidFill>
            <a:schemeClr val="tx1"/>
          </a:solidFill>
          <a:latin typeface="+mn-lt"/>
          <a:ea typeface="+mn-ea"/>
          <a:cs typeface="+mn-cs"/>
        </a:defRPr>
      </a:lvl1pPr>
      <a:lvl2pPr marL="457182" algn="l" defTabSz="457182" rtl="0" eaLnBrk="1" latinLnBrk="0" hangingPunct="1">
        <a:defRPr sz="1800" kern="1200">
          <a:solidFill>
            <a:schemeClr val="tx1"/>
          </a:solidFill>
          <a:latin typeface="+mn-lt"/>
          <a:ea typeface="+mn-ea"/>
          <a:cs typeface="+mn-cs"/>
        </a:defRPr>
      </a:lvl2pPr>
      <a:lvl3pPr marL="914364" algn="l" defTabSz="457182" rtl="0" eaLnBrk="1" latinLnBrk="0" hangingPunct="1">
        <a:defRPr sz="1800" kern="1200">
          <a:solidFill>
            <a:schemeClr val="tx1"/>
          </a:solidFill>
          <a:latin typeface="+mn-lt"/>
          <a:ea typeface="+mn-ea"/>
          <a:cs typeface="+mn-cs"/>
        </a:defRPr>
      </a:lvl3pPr>
      <a:lvl4pPr marL="1371545" algn="l" defTabSz="457182" rtl="0" eaLnBrk="1" latinLnBrk="0" hangingPunct="1">
        <a:defRPr sz="1800" kern="1200">
          <a:solidFill>
            <a:schemeClr val="tx1"/>
          </a:solidFill>
          <a:latin typeface="+mn-lt"/>
          <a:ea typeface="+mn-ea"/>
          <a:cs typeface="+mn-cs"/>
        </a:defRPr>
      </a:lvl4pPr>
      <a:lvl5pPr marL="1828727" algn="l" defTabSz="457182" rtl="0" eaLnBrk="1" latinLnBrk="0" hangingPunct="1">
        <a:defRPr sz="1800" kern="1200">
          <a:solidFill>
            <a:schemeClr val="tx1"/>
          </a:solidFill>
          <a:latin typeface="+mn-lt"/>
          <a:ea typeface="+mn-ea"/>
          <a:cs typeface="+mn-cs"/>
        </a:defRPr>
      </a:lvl5pPr>
      <a:lvl6pPr marL="2285909" algn="l" defTabSz="457182" rtl="0" eaLnBrk="1" latinLnBrk="0" hangingPunct="1">
        <a:defRPr sz="1800" kern="1200">
          <a:solidFill>
            <a:schemeClr val="tx1"/>
          </a:solidFill>
          <a:latin typeface="+mn-lt"/>
          <a:ea typeface="+mn-ea"/>
          <a:cs typeface="+mn-cs"/>
        </a:defRPr>
      </a:lvl6pPr>
      <a:lvl7pPr marL="2743091" algn="l" defTabSz="457182" rtl="0" eaLnBrk="1" latinLnBrk="0" hangingPunct="1">
        <a:defRPr sz="1800" kern="1200">
          <a:solidFill>
            <a:schemeClr val="tx1"/>
          </a:solidFill>
          <a:latin typeface="+mn-lt"/>
          <a:ea typeface="+mn-ea"/>
          <a:cs typeface="+mn-cs"/>
        </a:defRPr>
      </a:lvl7pPr>
      <a:lvl8pPr marL="3200272" algn="l" defTabSz="457182" rtl="0" eaLnBrk="1" latinLnBrk="0" hangingPunct="1">
        <a:defRPr sz="1800" kern="1200">
          <a:solidFill>
            <a:schemeClr val="tx1"/>
          </a:solidFill>
          <a:latin typeface="+mn-lt"/>
          <a:ea typeface="+mn-ea"/>
          <a:cs typeface="+mn-cs"/>
        </a:defRPr>
      </a:lvl8pPr>
      <a:lvl9pPr marL="3657454" algn="l" defTabSz="457182"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8196E9-7CFC-2449-8391-18985A1FB6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DB958CA-9C8B-E64B-B28C-4318903659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1DEEE0-84AF-1C42-B44F-480311E19D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178C0D4E-4A4E-A34B-8D86-E4540EAA7B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7EEA437-8A49-6845-94B2-A5F5008B35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B436ED-10AB-5347-84C7-62D5F29D810F}" type="slidenum">
              <a:rPr lang="en-US" smtClean="0"/>
              <a:t>‹#›</a:t>
            </a:fld>
            <a:endParaRPr lang="en-US"/>
          </a:p>
        </p:txBody>
      </p:sp>
    </p:spTree>
    <p:extLst>
      <p:ext uri="{BB962C8B-B14F-4D97-AF65-F5344CB8AC3E}">
        <p14:creationId xmlns:p14="http://schemas.microsoft.com/office/powerpoint/2010/main" val="1459487920"/>
      </p:ext>
    </p:extLst>
  </p:cSld>
  <p:clrMap bg1="lt1" tx1="dk1" bg2="lt2" tx2="dk2" accent1="accent1" accent2="accent2" accent3="accent3" accent4="accent4" accent5="accent5" accent6="accent6" hlink="hlink" folHlink="folHlink"/>
  <p:sldLayoutIdLst>
    <p:sldLayoutId id="2147484020" r:id="rId1"/>
    <p:sldLayoutId id="2147484021" r:id="rId2"/>
    <p:sldLayoutId id="2147484022" r:id="rId3"/>
    <p:sldLayoutId id="2147484023" r:id="rId4"/>
    <p:sldLayoutId id="2147484024" r:id="rId5"/>
    <p:sldLayoutId id="2147484025" r:id="rId6"/>
    <p:sldLayoutId id="2147484026" r:id="rId7"/>
    <p:sldLayoutId id="2147484027" r:id="rId8"/>
    <p:sldLayoutId id="2147484028" r:id="rId9"/>
    <p:sldLayoutId id="2147484029" r:id="rId10"/>
    <p:sldLayoutId id="214748403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8196E9-7CFC-2449-8391-18985A1FB6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DB958CA-9C8B-E64B-B28C-4318903659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1DEEE0-84AF-1C42-B44F-480311E19D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284498-B2D2-9E4D-8FCA-14244C42AB3F}" type="datetimeFigureOut">
              <a:rPr lang="en-US" smtClean="0"/>
              <a:t>9/20/20</a:t>
            </a:fld>
            <a:endParaRPr lang="en-US"/>
          </a:p>
        </p:txBody>
      </p:sp>
      <p:sp>
        <p:nvSpPr>
          <p:cNvPr id="5" name="Footer Placeholder 4">
            <a:extLst>
              <a:ext uri="{FF2B5EF4-FFF2-40B4-BE49-F238E27FC236}">
                <a16:creationId xmlns:a16="http://schemas.microsoft.com/office/drawing/2014/main" id="{178C0D4E-4A4E-A34B-8D86-E4540EAA7B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7EEA437-8A49-6845-94B2-A5F5008B35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B436ED-10AB-5347-84C7-62D5F29D810F}" type="slidenum">
              <a:rPr lang="en-US" smtClean="0"/>
              <a:t>‹#›</a:t>
            </a:fld>
            <a:endParaRPr lang="en-US"/>
          </a:p>
        </p:txBody>
      </p:sp>
    </p:spTree>
    <p:extLst>
      <p:ext uri="{BB962C8B-B14F-4D97-AF65-F5344CB8AC3E}">
        <p14:creationId xmlns:p14="http://schemas.microsoft.com/office/powerpoint/2010/main" val="1005304362"/>
      </p:ext>
    </p:extLst>
  </p:cSld>
  <p:clrMap bg1="lt1" tx1="dk1" bg2="lt2" tx2="dk2" accent1="accent1" accent2="accent2" accent3="accent3" accent4="accent4" accent5="accent5" accent6="accent6" hlink="hlink" folHlink="folHlink"/>
  <p:sldLayoutIdLst>
    <p:sldLayoutId id="2147484032" r:id="rId1"/>
    <p:sldLayoutId id="2147484033" r:id="rId2"/>
    <p:sldLayoutId id="2147484034" r:id="rId3"/>
    <p:sldLayoutId id="2147484035" r:id="rId4"/>
    <p:sldLayoutId id="2147484036" r:id="rId5"/>
    <p:sldLayoutId id="2147484037" r:id="rId6"/>
    <p:sldLayoutId id="2147484038" r:id="rId7"/>
    <p:sldLayoutId id="2147484039" r:id="rId8"/>
    <p:sldLayoutId id="2147484040" r:id="rId9"/>
    <p:sldLayoutId id="2147484041" r:id="rId10"/>
    <p:sldLayoutId id="214748404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png"/><Relationship Id="rId1" Type="http://schemas.openxmlformats.org/officeDocument/2006/relationships/slideLayout" Target="../slideLayouts/slideLayout13.xml"/><Relationship Id="rId4" Type="http://schemas.openxmlformats.org/officeDocument/2006/relationships/image" Target="../media/image24.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image" Target="../media/image28.tiff"/><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image" Target="../media/image31.tiff"/><Relationship Id="rId1" Type="http://schemas.openxmlformats.org/officeDocument/2006/relationships/slideLayout" Target="../slideLayouts/slideLayout13.xml"/><Relationship Id="rId4" Type="http://schemas.openxmlformats.org/officeDocument/2006/relationships/image" Target="../media/image33.tif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image" Target="../media/image34.tiff"/><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35.tif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13.xml"/><Relationship Id="rId4" Type="http://schemas.openxmlformats.org/officeDocument/2006/relationships/image" Target="../media/image11.tiff"/></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70.png"/><Relationship Id="rId1" Type="http://schemas.openxmlformats.org/officeDocument/2006/relationships/slideLayout" Target="../slideLayouts/slideLayout13.xml"/><Relationship Id="rId4" Type="http://schemas.openxmlformats.org/officeDocument/2006/relationships/image" Target="../media/image1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694902"/>
            <a:ext cx="10363200" cy="1403898"/>
          </a:xfrm>
        </p:spPr>
        <p:txBody>
          <a:bodyPr/>
          <a:lstStyle/>
          <a:p>
            <a:r>
              <a:rPr lang="en-US" dirty="0"/>
              <a:t>Probability Modeling of Linear Regression</a:t>
            </a:r>
            <a:br>
              <a:rPr lang="en-US" dirty="0"/>
            </a:br>
            <a:endParaRPr lang="en-US" dirty="0"/>
          </a:p>
        </p:txBody>
      </p:sp>
    </p:spTree>
    <p:extLst>
      <p:ext uri="{BB962C8B-B14F-4D97-AF65-F5344CB8AC3E}">
        <p14:creationId xmlns:p14="http://schemas.microsoft.com/office/powerpoint/2010/main" val="18899921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Central Limit Theorem</a:t>
            </a:r>
          </a:p>
        </p:txBody>
      </p:sp>
      <p:sp>
        <p:nvSpPr>
          <p:cNvPr id="4" name="Slide Number Placeholder 3"/>
          <p:cNvSpPr>
            <a:spLocks noGrp="1"/>
          </p:cNvSpPr>
          <p:nvPr>
            <p:ph type="sldNum" sz="quarter" idx="12"/>
          </p:nvPr>
        </p:nvSpPr>
        <p:spPr/>
        <p:txBody>
          <a:bodyPr/>
          <a:lstStyle/>
          <a:p>
            <a:fld id="{81B7CCDB-6D39-0547-B7B3-C80E39D6513A}" type="slidenum">
              <a:rPr lang="en-US" smtClean="0"/>
              <a:t>9</a:t>
            </a:fld>
            <a:endParaRPr lang="en-US"/>
          </a:p>
        </p:txBody>
      </p:sp>
      <mc:AlternateContent xmlns:mc="http://schemas.openxmlformats.org/markup-compatibility/2006">
        <mc:Choice xmlns:a14="http://schemas.microsoft.com/office/drawing/2010/main" Requires="a14">
          <p:sp>
            <p:nvSpPr>
              <p:cNvPr id="5" name="Content Placeholder 2">
                <a:extLst>
                  <a:ext uri="{FF2B5EF4-FFF2-40B4-BE49-F238E27FC236}">
                    <a16:creationId xmlns:a16="http://schemas.microsoft.com/office/drawing/2014/main" id="{D70427E6-6CAE-524B-88BA-0861EA50E9E6}"/>
                  </a:ext>
                </a:extLst>
              </p:cNvPr>
              <p:cNvSpPr txBox="1">
                <a:spLocks/>
              </p:cNvSpPr>
              <p:nvPr/>
            </p:nvSpPr>
            <p:spPr>
              <a:xfrm>
                <a:off x="680185" y="1127041"/>
                <a:ext cx="11162523" cy="4878277"/>
              </a:xfrm>
              <a:prstGeom prst="rect">
                <a:avLst/>
              </a:prstGeom>
              <a:ln>
                <a:noFill/>
              </a:ln>
            </p:spPr>
            <p:txBody>
              <a:bodyPr/>
              <a:lstStyle>
                <a:lvl1pPr marL="0" indent="0" algn="l" defTabSz="457182" rtl="0" eaLnBrk="1" latinLnBrk="0" hangingPunct="1">
                  <a:spcBef>
                    <a:spcPct val="20000"/>
                  </a:spcBef>
                  <a:buFont typeface="Arial"/>
                  <a:buNone/>
                  <a:defRPr sz="2800" kern="1200">
                    <a:solidFill>
                      <a:srgbClr val="464646"/>
                    </a:solidFill>
                    <a:latin typeface="Karla"/>
                    <a:ea typeface="+mn-ea"/>
                    <a:cs typeface="Karla"/>
                  </a:defRPr>
                </a:lvl1pPr>
                <a:lvl2pPr marL="742920" indent="-285738" algn="l" defTabSz="457182" rtl="0" eaLnBrk="1" latinLnBrk="0" hangingPunct="1">
                  <a:spcBef>
                    <a:spcPct val="20000"/>
                  </a:spcBef>
                  <a:buFont typeface="Arial"/>
                  <a:buChar char="–"/>
                  <a:defRPr sz="2400" kern="1200">
                    <a:solidFill>
                      <a:srgbClr val="464646"/>
                    </a:solidFill>
                    <a:latin typeface="Karla"/>
                    <a:ea typeface="+mn-ea"/>
                    <a:cs typeface="Karla"/>
                  </a:defRPr>
                </a:lvl2pPr>
                <a:lvl3pPr marL="1142954" indent="-228590" algn="l" defTabSz="457182" rtl="0" eaLnBrk="1" latinLnBrk="0" hangingPunct="1">
                  <a:spcBef>
                    <a:spcPct val="20000"/>
                  </a:spcBef>
                  <a:buFont typeface="Arial"/>
                  <a:buChar char="•"/>
                  <a:defRPr sz="2000" kern="1200">
                    <a:solidFill>
                      <a:srgbClr val="464646"/>
                    </a:solidFill>
                    <a:latin typeface="Karla"/>
                    <a:ea typeface="+mn-ea"/>
                    <a:cs typeface="Karla"/>
                  </a:defRPr>
                </a:lvl3pPr>
                <a:lvl4pPr marL="1600136" indent="-228590" algn="l" defTabSz="457182" rtl="0" eaLnBrk="1" latinLnBrk="0" hangingPunct="1">
                  <a:spcBef>
                    <a:spcPct val="20000"/>
                  </a:spcBef>
                  <a:buFont typeface="Arial"/>
                  <a:buChar char="–"/>
                  <a:defRPr sz="1800" kern="1200">
                    <a:solidFill>
                      <a:srgbClr val="464646"/>
                    </a:solidFill>
                    <a:latin typeface="Karla"/>
                    <a:ea typeface="+mn-ea"/>
                    <a:cs typeface="Karla"/>
                  </a:defRPr>
                </a:lvl4pPr>
                <a:lvl5pPr marL="2057317" indent="-228590" algn="l" defTabSz="457182" rtl="0" eaLnBrk="1" latinLnBrk="0" hangingPunct="1">
                  <a:spcBef>
                    <a:spcPct val="20000"/>
                  </a:spcBef>
                  <a:buFont typeface="Arial"/>
                  <a:buChar char="»"/>
                  <a:defRPr sz="1800" kern="1200">
                    <a:solidFill>
                      <a:srgbClr val="464646"/>
                    </a:solidFill>
                    <a:latin typeface="Karla"/>
                    <a:ea typeface="+mn-ea"/>
                    <a:cs typeface="Karla"/>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1800"/>
                  </a:spcAft>
                </a:pPr>
                <a:r>
                  <a:rPr lang="en-US" sz="2400" dirty="0"/>
                  <a:t>Why is the normal distribution used so often?  The </a:t>
                </a:r>
                <a:r>
                  <a:rPr lang="en-US" sz="2400" b="1" dirty="0"/>
                  <a:t>Central Limit Theorem</a:t>
                </a:r>
                <a:r>
                  <a:rPr lang="en-US" sz="2400" dirty="0"/>
                  <a:t>: random variables that are averages or sums of many other random variables will be approximately normally distributed.</a:t>
                </a:r>
              </a:p>
              <a:p>
                <a:pPr>
                  <a:spcAft>
                    <a:spcPts val="1800"/>
                  </a:spcAft>
                </a:pPr>
                <a:r>
                  <a:rPr lang="en-US" sz="2400" dirty="0"/>
                  <a:t>More specifically: if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b="0" i="1" smtClean="0">
                            <a:latin typeface="Cambria Math" panose="02040503050406030204" pitchFamily="18" charset="0"/>
                          </a:rPr>
                          <m:t>1</m:t>
                        </m:r>
                      </m:sub>
                    </m:sSub>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b="0" i="1" smtClean="0">
                            <a:latin typeface="Cambria Math" panose="02040503050406030204" pitchFamily="18" charset="0"/>
                          </a:rPr>
                          <m:t>2</m:t>
                        </m:r>
                      </m:sub>
                    </m:sSub>
                  </m:oMath>
                </a14:m>
                <a:r>
                  <a:rPr lang="en-US" sz="2400" dirty="0"/>
                  <a:t>, …,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𝑛</m:t>
                        </m:r>
                      </m:sub>
                    </m:sSub>
                  </m:oMath>
                </a14:m>
                <a:r>
                  <a:rPr lang="en-US" sz="2400" dirty="0"/>
                  <a:t> are independent random variables (representing individual observations of data) with mean </a:t>
                </a:r>
                <a14:m>
                  <m:oMath xmlns:m="http://schemas.openxmlformats.org/officeDocument/2006/math">
                    <m:r>
                      <a:rPr lang="en-US" sz="2400" b="0" i="1" smtClean="0">
                        <a:latin typeface="Cambria Math" panose="02040503050406030204" pitchFamily="18" charset="0"/>
                      </a:rPr>
                      <m:t>𝜇</m:t>
                    </m:r>
                    <m:r>
                      <a:rPr lang="en-US" sz="2400" i="1">
                        <a:latin typeface="Cambria Math" panose="02040503050406030204" pitchFamily="18" charset="0"/>
                      </a:rPr>
                      <m:t> </m:t>
                    </m:r>
                  </m:oMath>
                </a14:m>
                <a:r>
                  <a:rPr lang="en-US" sz="2400" dirty="0"/>
                  <a:t>and standard deviation </a:t>
                </a:r>
                <a14:m>
                  <m:oMath xmlns:m="http://schemas.openxmlformats.org/officeDocument/2006/math">
                    <m:r>
                      <a:rPr lang="en-US" sz="2400" b="0" i="1" smtClean="0">
                        <a:latin typeface="Cambria Math" panose="02040503050406030204" pitchFamily="18" charset="0"/>
                      </a:rPr>
                      <m:t>𝜎</m:t>
                    </m:r>
                  </m:oMath>
                </a14:m>
                <a:r>
                  <a:rPr lang="en-US" sz="2400" dirty="0"/>
                  <a:t> (not necessarily normal themselves), then the sample mean </a:t>
                </a:r>
                <a14:m>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𝑋</m:t>
                        </m:r>
                      </m:e>
                    </m:acc>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2</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𝑛</m:t>
                            </m:r>
                          </m:sub>
                        </m:sSub>
                      </m:num>
                      <m:den>
                        <m:r>
                          <a:rPr lang="en-US" sz="2400" b="0" i="1" smtClean="0">
                            <a:latin typeface="Cambria Math" panose="02040503050406030204" pitchFamily="18" charset="0"/>
                          </a:rPr>
                          <m:t>𝑛</m:t>
                        </m:r>
                      </m:den>
                    </m:f>
                    <m:r>
                      <a:rPr lang="en-US" sz="2400" b="0" i="1" smtClean="0">
                        <a:latin typeface="Cambria Math" panose="02040503050406030204" pitchFamily="18" charset="0"/>
                      </a:rPr>
                      <m:t> </m:t>
                    </m:r>
                  </m:oMath>
                </a14:m>
                <a:r>
                  <a:rPr lang="en-US" sz="2400" dirty="0"/>
                  <a:t>will have approximate distribution:</a:t>
                </a:r>
              </a:p>
            </p:txBody>
          </p:sp>
        </mc:Choice>
        <mc:Fallback>
          <p:sp>
            <p:nvSpPr>
              <p:cNvPr id="5" name="Content Placeholder 2">
                <a:extLst>
                  <a:ext uri="{FF2B5EF4-FFF2-40B4-BE49-F238E27FC236}">
                    <a16:creationId xmlns:a16="http://schemas.microsoft.com/office/drawing/2014/main" id="{D70427E6-6CAE-524B-88BA-0861EA50E9E6}"/>
                  </a:ext>
                </a:extLst>
              </p:cNvPr>
              <p:cNvSpPr txBox="1">
                <a:spLocks noRot="1" noChangeAspect="1" noMove="1" noResize="1" noEditPoints="1" noAdjustHandles="1" noChangeArrowheads="1" noChangeShapeType="1" noTextEdit="1"/>
              </p:cNvSpPr>
              <p:nvPr/>
            </p:nvSpPr>
            <p:spPr>
              <a:xfrm>
                <a:off x="680185" y="1127041"/>
                <a:ext cx="11162523" cy="4878277"/>
              </a:xfrm>
              <a:prstGeom prst="rect">
                <a:avLst/>
              </a:prstGeom>
              <a:blipFill>
                <a:blip r:embed="rId2"/>
                <a:stretch>
                  <a:fillRect l="-796" t="-1039"/>
                </a:stretch>
              </a:blipFill>
              <a:ln>
                <a:no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 name="Rectangle 5">
                <a:extLst>
                  <a:ext uri="{FF2B5EF4-FFF2-40B4-BE49-F238E27FC236}">
                    <a16:creationId xmlns:a16="http://schemas.microsoft.com/office/drawing/2014/main" id="{2E1FAA1B-65E1-704D-811F-FFDEB37AD517}"/>
                  </a:ext>
                </a:extLst>
              </p:cNvPr>
              <p:cNvSpPr/>
              <p:nvPr/>
            </p:nvSpPr>
            <p:spPr>
              <a:xfrm>
                <a:off x="4083062" y="4120737"/>
                <a:ext cx="3374641" cy="1208792"/>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acc>
                        <m:accPr>
                          <m:chr m:val="̅"/>
                          <m:ctrlPr>
                            <a:rPr lang="en-US" sz="3200" i="1" smtClean="0">
                              <a:solidFill>
                                <a:schemeClr val="tx1">
                                  <a:lumMod val="75000"/>
                                  <a:lumOff val="25000"/>
                                </a:schemeClr>
                              </a:solidFill>
                              <a:latin typeface="Cambria Math" panose="02040503050406030204" pitchFamily="18" charset="0"/>
                            </a:rPr>
                          </m:ctrlPr>
                        </m:accPr>
                        <m:e>
                          <m:r>
                            <a:rPr lang="en-US" sz="3200" i="1">
                              <a:solidFill>
                                <a:schemeClr val="tx1">
                                  <a:lumMod val="75000"/>
                                  <a:lumOff val="25000"/>
                                </a:schemeClr>
                              </a:solidFill>
                              <a:latin typeface="Cambria Math" panose="02040503050406030204" pitchFamily="18" charset="0"/>
                            </a:rPr>
                            <m:t>𝑋</m:t>
                          </m:r>
                        </m:e>
                      </m:acc>
                      <m:r>
                        <a:rPr lang="en-US" sz="3200" b="0" i="1" smtClean="0">
                          <a:solidFill>
                            <a:schemeClr val="tx1">
                              <a:lumMod val="75000"/>
                              <a:lumOff val="25000"/>
                            </a:schemeClr>
                          </a:solidFill>
                          <a:latin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rPr>
                        <m:t>𝑁</m:t>
                      </m:r>
                      <m:d>
                        <m:dPr>
                          <m:ctrlPr>
                            <a:rPr lang="en-US" sz="3200" b="0" i="1" smtClean="0">
                              <a:solidFill>
                                <a:schemeClr val="tx1">
                                  <a:lumMod val="75000"/>
                                  <a:lumOff val="25000"/>
                                </a:schemeClr>
                              </a:solidFill>
                              <a:latin typeface="Cambria Math" panose="02040503050406030204" pitchFamily="18" charset="0"/>
                            </a:rPr>
                          </m:ctrlPr>
                        </m:dPr>
                        <m:e>
                          <m:r>
                            <a:rPr lang="en-US" sz="3200" i="1">
                              <a:solidFill>
                                <a:schemeClr val="tx1">
                                  <a:lumMod val="75000"/>
                                  <a:lumOff val="25000"/>
                                </a:schemeClr>
                              </a:solidFill>
                              <a:latin typeface="Cambria Math" panose="02040503050406030204" pitchFamily="18" charset="0"/>
                            </a:rPr>
                            <m:t>𝜇</m:t>
                          </m:r>
                          <m:r>
                            <a:rPr lang="en-US" sz="3200" i="1">
                              <a:solidFill>
                                <a:schemeClr val="tx1">
                                  <a:lumMod val="75000"/>
                                  <a:lumOff val="25000"/>
                                </a:schemeClr>
                              </a:solidFill>
                              <a:latin typeface="Cambria Math" panose="02040503050406030204" pitchFamily="18" charset="0"/>
                            </a:rPr>
                            <m:t>,</m:t>
                          </m:r>
                          <m:f>
                            <m:fPr>
                              <m:ctrlPr>
                                <a:rPr lang="en-US" sz="3200" i="1">
                                  <a:solidFill>
                                    <a:schemeClr val="tx1">
                                      <a:lumMod val="75000"/>
                                      <a:lumOff val="25000"/>
                                    </a:schemeClr>
                                  </a:solidFill>
                                  <a:latin typeface="Cambria Math" panose="02040503050406030204" pitchFamily="18" charset="0"/>
                                </a:rPr>
                              </m:ctrlPr>
                            </m:fPr>
                            <m:num>
                              <m:sSup>
                                <m:sSupPr>
                                  <m:ctrlPr>
                                    <a:rPr lang="en-US" sz="3200" i="1">
                                      <a:solidFill>
                                        <a:schemeClr val="tx1">
                                          <a:lumMod val="75000"/>
                                          <a:lumOff val="25000"/>
                                        </a:schemeClr>
                                      </a:solidFill>
                                      <a:latin typeface="Cambria Math" panose="02040503050406030204" pitchFamily="18" charset="0"/>
                                    </a:rPr>
                                  </m:ctrlPr>
                                </m:sSupPr>
                                <m:e>
                                  <m:r>
                                    <a:rPr lang="en-US" sz="3200" i="1">
                                      <a:solidFill>
                                        <a:schemeClr val="tx1">
                                          <a:lumMod val="75000"/>
                                          <a:lumOff val="25000"/>
                                        </a:schemeClr>
                                      </a:solidFill>
                                      <a:latin typeface="Cambria Math" panose="02040503050406030204" pitchFamily="18" charset="0"/>
                                    </a:rPr>
                                    <m:t>𝜎</m:t>
                                  </m:r>
                                </m:e>
                                <m:sup>
                                  <m:r>
                                    <a:rPr lang="en-US" sz="3200" i="1">
                                      <a:solidFill>
                                        <a:schemeClr val="tx1">
                                          <a:lumMod val="75000"/>
                                          <a:lumOff val="25000"/>
                                        </a:schemeClr>
                                      </a:solidFill>
                                      <a:latin typeface="Cambria Math" panose="02040503050406030204" pitchFamily="18" charset="0"/>
                                    </a:rPr>
                                    <m:t>2</m:t>
                                  </m:r>
                                </m:sup>
                              </m:sSup>
                            </m:num>
                            <m:den>
                              <m:r>
                                <a:rPr lang="en-US" sz="3200" i="1">
                                  <a:solidFill>
                                    <a:schemeClr val="tx1">
                                      <a:lumMod val="75000"/>
                                      <a:lumOff val="25000"/>
                                    </a:schemeClr>
                                  </a:solidFill>
                                  <a:latin typeface="Cambria Math" panose="02040503050406030204" pitchFamily="18" charset="0"/>
                                </a:rPr>
                                <m:t>𝑛</m:t>
                              </m:r>
                            </m:den>
                          </m:f>
                        </m:e>
                      </m:d>
                    </m:oMath>
                  </m:oMathPara>
                </a14:m>
                <a:endParaRPr lang="en-US" sz="3200" dirty="0">
                  <a:solidFill>
                    <a:schemeClr val="tx1">
                      <a:lumMod val="75000"/>
                      <a:lumOff val="25000"/>
                    </a:schemeClr>
                  </a:solidFill>
                </a:endParaRPr>
              </a:p>
            </p:txBody>
          </p:sp>
        </mc:Choice>
        <mc:Fallback>
          <p:sp>
            <p:nvSpPr>
              <p:cNvPr id="6" name="Rectangle 5">
                <a:extLst>
                  <a:ext uri="{FF2B5EF4-FFF2-40B4-BE49-F238E27FC236}">
                    <a16:creationId xmlns:a16="http://schemas.microsoft.com/office/drawing/2014/main" id="{2E1FAA1B-65E1-704D-811F-FFDEB37AD517}"/>
                  </a:ext>
                </a:extLst>
              </p:cNvPr>
              <p:cNvSpPr>
                <a:spLocks noRot="1" noChangeAspect="1" noMove="1" noResize="1" noEditPoints="1" noAdjustHandles="1" noChangeArrowheads="1" noChangeShapeType="1" noTextEdit="1"/>
              </p:cNvSpPr>
              <p:nvPr/>
            </p:nvSpPr>
            <p:spPr>
              <a:xfrm>
                <a:off x="4083062" y="4120737"/>
                <a:ext cx="3374641" cy="1208792"/>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580638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Joint Distributions</a:t>
            </a:r>
          </a:p>
        </p:txBody>
      </p:sp>
      <p:sp>
        <p:nvSpPr>
          <p:cNvPr id="4" name="Slide Number Placeholder 3"/>
          <p:cNvSpPr>
            <a:spLocks noGrp="1"/>
          </p:cNvSpPr>
          <p:nvPr>
            <p:ph type="sldNum" sz="quarter" idx="12"/>
          </p:nvPr>
        </p:nvSpPr>
        <p:spPr/>
        <p:txBody>
          <a:bodyPr/>
          <a:lstStyle/>
          <a:p>
            <a:fld id="{81B7CCDB-6D39-0547-B7B3-C80E39D6513A}" type="slidenum">
              <a:rPr lang="en-US" smtClean="0"/>
              <a:t>10</a:t>
            </a:fld>
            <a:endParaRPr lang="en-US"/>
          </a:p>
        </p:txBody>
      </p:sp>
      <mc:AlternateContent xmlns:mc="http://schemas.openxmlformats.org/markup-compatibility/2006">
        <mc:Choice xmlns:a14="http://schemas.microsoft.com/office/drawing/2010/main" Requires="a14">
          <p:sp>
            <p:nvSpPr>
              <p:cNvPr id="5" name="Content Placeholder 2">
                <a:extLst>
                  <a:ext uri="{FF2B5EF4-FFF2-40B4-BE49-F238E27FC236}">
                    <a16:creationId xmlns:a16="http://schemas.microsoft.com/office/drawing/2014/main" id="{D70427E6-6CAE-524B-88BA-0861EA50E9E6}"/>
                  </a:ext>
                </a:extLst>
              </p:cNvPr>
              <p:cNvSpPr txBox="1">
                <a:spLocks/>
              </p:cNvSpPr>
              <p:nvPr/>
            </p:nvSpPr>
            <p:spPr>
              <a:xfrm>
                <a:off x="680185" y="1127041"/>
                <a:ext cx="11162523" cy="4878277"/>
              </a:xfrm>
              <a:prstGeom prst="rect">
                <a:avLst/>
              </a:prstGeom>
              <a:ln>
                <a:noFill/>
              </a:ln>
            </p:spPr>
            <p:txBody>
              <a:bodyPr/>
              <a:lstStyle>
                <a:lvl1pPr marL="0" indent="0" algn="l" defTabSz="457182" rtl="0" eaLnBrk="1" latinLnBrk="0" hangingPunct="1">
                  <a:spcBef>
                    <a:spcPct val="20000"/>
                  </a:spcBef>
                  <a:buFont typeface="Arial"/>
                  <a:buNone/>
                  <a:defRPr sz="2800" kern="1200">
                    <a:solidFill>
                      <a:srgbClr val="464646"/>
                    </a:solidFill>
                    <a:latin typeface="Karla"/>
                    <a:ea typeface="+mn-ea"/>
                    <a:cs typeface="Karla"/>
                  </a:defRPr>
                </a:lvl1pPr>
                <a:lvl2pPr marL="742920" indent="-285738" algn="l" defTabSz="457182" rtl="0" eaLnBrk="1" latinLnBrk="0" hangingPunct="1">
                  <a:spcBef>
                    <a:spcPct val="20000"/>
                  </a:spcBef>
                  <a:buFont typeface="Arial"/>
                  <a:buChar char="–"/>
                  <a:defRPr sz="2400" kern="1200">
                    <a:solidFill>
                      <a:srgbClr val="464646"/>
                    </a:solidFill>
                    <a:latin typeface="Karla"/>
                    <a:ea typeface="+mn-ea"/>
                    <a:cs typeface="Karla"/>
                  </a:defRPr>
                </a:lvl2pPr>
                <a:lvl3pPr marL="1142954" indent="-228590" algn="l" defTabSz="457182" rtl="0" eaLnBrk="1" latinLnBrk="0" hangingPunct="1">
                  <a:spcBef>
                    <a:spcPct val="20000"/>
                  </a:spcBef>
                  <a:buFont typeface="Arial"/>
                  <a:buChar char="•"/>
                  <a:defRPr sz="2000" kern="1200">
                    <a:solidFill>
                      <a:srgbClr val="464646"/>
                    </a:solidFill>
                    <a:latin typeface="Karla"/>
                    <a:ea typeface="+mn-ea"/>
                    <a:cs typeface="Karla"/>
                  </a:defRPr>
                </a:lvl3pPr>
                <a:lvl4pPr marL="1600136" indent="-228590" algn="l" defTabSz="457182" rtl="0" eaLnBrk="1" latinLnBrk="0" hangingPunct="1">
                  <a:spcBef>
                    <a:spcPct val="20000"/>
                  </a:spcBef>
                  <a:buFont typeface="Arial"/>
                  <a:buChar char="–"/>
                  <a:defRPr sz="1800" kern="1200">
                    <a:solidFill>
                      <a:srgbClr val="464646"/>
                    </a:solidFill>
                    <a:latin typeface="Karla"/>
                    <a:ea typeface="+mn-ea"/>
                    <a:cs typeface="Karla"/>
                  </a:defRPr>
                </a:lvl4pPr>
                <a:lvl5pPr marL="2057317" indent="-228590" algn="l" defTabSz="457182" rtl="0" eaLnBrk="1" latinLnBrk="0" hangingPunct="1">
                  <a:spcBef>
                    <a:spcPct val="20000"/>
                  </a:spcBef>
                  <a:buFont typeface="Arial"/>
                  <a:buChar char="»"/>
                  <a:defRPr sz="1800" kern="1200">
                    <a:solidFill>
                      <a:srgbClr val="464646"/>
                    </a:solidFill>
                    <a:latin typeface="Karla"/>
                    <a:ea typeface="+mn-ea"/>
                    <a:cs typeface="Karla"/>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1800"/>
                  </a:spcAft>
                </a:pPr>
                <a:r>
                  <a:rPr lang="en-US" sz="2400" dirty="0"/>
                  <a:t>What happens to these probability distributions (PMFs and PDFs) when there are multiple random variables involved (aka, multiple observations in a data set)? </a:t>
                </a:r>
              </a:p>
              <a:p>
                <a:pPr>
                  <a:spcAft>
                    <a:spcPts val="1800"/>
                  </a:spcAft>
                </a:pPr>
                <a:r>
                  <a:rPr lang="en-US" sz="2400" dirty="0"/>
                  <a:t>Let </a:t>
                </a:r>
                <a14:m>
                  <m:oMath xmlns:m="http://schemas.openxmlformats.org/officeDocument/2006/math">
                    <m:r>
                      <a:rPr lang="en-US" sz="2400" i="1">
                        <a:latin typeface="Cambria Math" panose="02040503050406030204" pitchFamily="18" charset="0"/>
                      </a:rPr>
                      <m:t>𝑓</m:t>
                    </m:r>
                    <m:d>
                      <m:dPr>
                        <m:ctrlPr>
                          <a:rPr lang="en-US" sz="2400" i="1">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2</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𝑛</m:t>
                            </m:r>
                          </m:sub>
                        </m:sSub>
                      </m:e>
                    </m:d>
                  </m:oMath>
                </a14:m>
                <a:r>
                  <a:rPr lang="en-US" sz="2400" dirty="0"/>
                  <a:t> be the </a:t>
                </a:r>
                <a:r>
                  <a:rPr lang="en-US" sz="2400" b="1" dirty="0"/>
                  <a:t>joint distribution </a:t>
                </a:r>
                <a:r>
                  <a:rPr lang="en-US" sz="2400" dirty="0"/>
                  <a:t>of </a:t>
                </a:r>
                <a14:m>
                  <m:oMath xmlns:m="http://schemas.openxmlformats.org/officeDocument/2006/math">
                    <m:r>
                      <a:rPr lang="en-US" sz="2400" i="1">
                        <a:latin typeface="Cambria Math" panose="02040503050406030204" pitchFamily="18" charset="0"/>
                      </a:rPr>
                      <m:t>𝑛</m:t>
                    </m:r>
                  </m:oMath>
                </a14:m>
                <a:r>
                  <a:rPr lang="en-US" sz="2400" dirty="0"/>
                  <a:t> separate random variables.  If they all come from the same generative marginal distribution, </a:t>
                </a:r>
                <a14:m>
                  <m:oMath xmlns:m="http://schemas.openxmlformats.org/officeDocument/2006/math">
                    <m:r>
                      <a:rPr lang="en-US" sz="2400" i="1">
                        <a:latin typeface="Cambria Math" panose="02040503050406030204" pitchFamily="18" charset="0"/>
                      </a:rPr>
                      <m:t>𝑓</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𝑖</m:t>
                            </m:r>
                          </m:sub>
                        </m:sSub>
                      </m:e>
                    </m:d>
                  </m:oMath>
                </a14:m>
                <a:r>
                  <a:rPr lang="en-US" sz="2400" dirty="0"/>
                  <a:t>, and are independent, what is the resulting distribution?</a:t>
                </a:r>
              </a:p>
            </p:txBody>
          </p:sp>
        </mc:Choice>
        <mc:Fallback>
          <p:sp>
            <p:nvSpPr>
              <p:cNvPr id="5" name="Content Placeholder 2">
                <a:extLst>
                  <a:ext uri="{FF2B5EF4-FFF2-40B4-BE49-F238E27FC236}">
                    <a16:creationId xmlns:a16="http://schemas.microsoft.com/office/drawing/2014/main" id="{D70427E6-6CAE-524B-88BA-0861EA50E9E6}"/>
                  </a:ext>
                </a:extLst>
              </p:cNvPr>
              <p:cNvSpPr txBox="1">
                <a:spLocks noRot="1" noChangeAspect="1" noMove="1" noResize="1" noEditPoints="1" noAdjustHandles="1" noChangeArrowheads="1" noChangeShapeType="1" noTextEdit="1"/>
              </p:cNvSpPr>
              <p:nvPr/>
            </p:nvSpPr>
            <p:spPr>
              <a:xfrm>
                <a:off x="680185" y="1127041"/>
                <a:ext cx="11162523" cy="4878277"/>
              </a:xfrm>
              <a:prstGeom prst="rect">
                <a:avLst/>
              </a:prstGeom>
              <a:blipFill>
                <a:blip r:embed="rId2"/>
                <a:stretch>
                  <a:fillRect l="-796" t="-1039" r="-910"/>
                </a:stretch>
              </a:blipFill>
              <a:ln>
                <a:no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A93BD1D7-4A88-184B-B5C8-32C3BD60B9F9}"/>
                  </a:ext>
                </a:extLst>
              </p:cNvPr>
              <p:cNvSpPr/>
              <p:nvPr/>
            </p:nvSpPr>
            <p:spPr>
              <a:xfrm>
                <a:off x="1328057" y="3307651"/>
                <a:ext cx="9535886" cy="1930272"/>
              </a:xfrm>
              <a:prstGeom prst="rect">
                <a:avLst/>
              </a:prstGeom>
            </p:spPr>
            <p:txBody>
              <a:bodyPr wrap="square">
                <a:spAutoFit/>
              </a:bodyPr>
              <a:lstStyle/>
              <a:p>
                <a:pPr>
                  <a:spcAft>
                    <a:spcPts val="1800"/>
                  </a:spcAft>
                </a:pPr>
                <a14:m>
                  <m:oMathPara xmlns:m="http://schemas.openxmlformats.org/officeDocument/2006/math">
                    <m:oMathParaPr>
                      <m:jc m:val="centerGroup"/>
                    </m:oMathParaPr>
                    <m:oMath xmlns:m="http://schemas.openxmlformats.org/officeDocument/2006/math">
                      <m:r>
                        <a:rPr lang="en-US" sz="2800" i="1" smtClean="0">
                          <a:solidFill>
                            <a:schemeClr val="tx1">
                              <a:lumMod val="75000"/>
                              <a:lumOff val="25000"/>
                            </a:schemeClr>
                          </a:solidFill>
                          <a:latin typeface="Cambria Math" panose="02040503050406030204" pitchFamily="18" charset="0"/>
                        </a:rPr>
                        <m:t>𝑓</m:t>
                      </m:r>
                      <m:d>
                        <m:dPr>
                          <m:ctrlPr>
                            <a:rPr lang="en-US" sz="2800" i="1">
                              <a:solidFill>
                                <a:schemeClr val="tx1">
                                  <a:lumMod val="75000"/>
                                  <a:lumOff val="25000"/>
                                </a:schemeClr>
                              </a:solidFill>
                              <a:latin typeface="Cambria Math" panose="02040503050406030204" pitchFamily="18" charset="0"/>
                            </a:rPr>
                          </m:ctrlPr>
                        </m:dPr>
                        <m:e>
                          <m:sSub>
                            <m:sSubPr>
                              <m:ctrlPr>
                                <a:rPr lang="en-US" sz="2800" i="1">
                                  <a:solidFill>
                                    <a:schemeClr val="tx1">
                                      <a:lumMod val="75000"/>
                                      <a:lumOff val="25000"/>
                                    </a:schemeClr>
                                  </a:solidFill>
                                  <a:latin typeface="Cambria Math" panose="02040503050406030204" pitchFamily="18" charset="0"/>
                                </a:rPr>
                              </m:ctrlPr>
                            </m:sSubPr>
                            <m:e>
                              <m:r>
                                <a:rPr lang="en-US" sz="2800" i="1">
                                  <a:solidFill>
                                    <a:schemeClr val="tx1">
                                      <a:lumMod val="75000"/>
                                      <a:lumOff val="25000"/>
                                    </a:schemeClr>
                                  </a:solidFill>
                                  <a:latin typeface="Cambria Math" panose="02040503050406030204" pitchFamily="18" charset="0"/>
                                </a:rPr>
                                <m:t>𝑥</m:t>
                              </m:r>
                            </m:e>
                            <m:sub>
                              <m:r>
                                <a:rPr lang="en-US" sz="2800" i="1">
                                  <a:solidFill>
                                    <a:schemeClr val="tx1">
                                      <a:lumMod val="75000"/>
                                      <a:lumOff val="25000"/>
                                    </a:schemeClr>
                                  </a:solidFill>
                                  <a:latin typeface="Cambria Math" panose="02040503050406030204" pitchFamily="18" charset="0"/>
                                </a:rPr>
                                <m:t>1</m:t>
                              </m:r>
                            </m:sub>
                          </m:sSub>
                          <m:r>
                            <a:rPr lang="en-US" sz="2800" i="1">
                              <a:solidFill>
                                <a:schemeClr val="tx1">
                                  <a:lumMod val="75000"/>
                                  <a:lumOff val="25000"/>
                                </a:schemeClr>
                              </a:solidFill>
                              <a:latin typeface="Cambria Math" panose="02040503050406030204" pitchFamily="18" charset="0"/>
                            </a:rPr>
                            <m:t>,</m:t>
                          </m:r>
                          <m:sSub>
                            <m:sSubPr>
                              <m:ctrlPr>
                                <a:rPr lang="en-US" sz="2800" i="1">
                                  <a:solidFill>
                                    <a:schemeClr val="tx1">
                                      <a:lumMod val="75000"/>
                                      <a:lumOff val="25000"/>
                                    </a:schemeClr>
                                  </a:solidFill>
                                  <a:latin typeface="Cambria Math" panose="02040503050406030204" pitchFamily="18" charset="0"/>
                                </a:rPr>
                              </m:ctrlPr>
                            </m:sSubPr>
                            <m:e>
                              <m:r>
                                <a:rPr lang="en-US" sz="2800" i="1">
                                  <a:solidFill>
                                    <a:schemeClr val="tx1">
                                      <a:lumMod val="75000"/>
                                      <a:lumOff val="25000"/>
                                    </a:schemeClr>
                                  </a:solidFill>
                                  <a:latin typeface="Cambria Math" panose="02040503050406030204" pitchFamily="18" charset="0"/>
                                </a:rPr>
                                <m:t>𝑥</m:t>
                              </m:r>
                            </m:e>
                            <m:sub>
                              <m:r>
                                <a:rPr lang="en-US" sz="2800" i="1">
                                  <a:solidFill>
                                    <a:schemeClr val="tx1">
                                      <a:lumMod val="75000"/>
                                      <a:lumOff val="25000"/>
                                    </a:schemeClr>
                                  </a:solidFill>
                                  <a:latin typeface="Cambria Math" panose="02040503050406030204" pitchFamily="18" charset="0"/>
                                </a:rPr>
                                <m:t>2</m:t>
                              </m:r>
                            </m:sub>
                          </m:sSub>
                          <m:r>
                            <a:rPr lang="en-US" sz="2800" i="1">
                              <a:solidFill>
                                <a:schemeClr val="tx1">
                                  <a:lumMod val="75000"/>
                                  <a:lumOff val="25000"/>
                                </a:schemeClr>
                              </a:solidFill>
                              <a:latin typeface="Cambria Math" panose="02040503050406030204" pitchFamily="18" charset="0"/>
                            </a:rPr>
                            <m:t>,…,</m:t>
                          </m:r>
                          <m:sSub>
                            <m:sSubPr>
                              <m:ctrlPr>
                                <a:rPr lang="en-US" sz="2800" i="1">
                                  <a:solidFill>
                                    <a:schemeClr val="tx1">
                                      <a:lumMod val="75000"/>
                                      <a:lumOff val="25000"/>
                                    </a:schemeClr>
                                  </a:solidFill>
                                  <a:latin typeface="Cambria Math" panose="02040503050406030204" pitchFamily="18" charset="0"/>
                                </a:rPr>
                              </m:ctrlPr>
                            </m:sSubPr>
                            <m:e>
                              <m:r>
                                <a:rPr lang="en-US" sz="2800" i="1">
                                  <a:solidFill>
                                    <a:schemeClr val="tx1">
                                      <a:lumMod val="75000"/>
                                      <a:lumOff val="25000"/>
                                    </a:schemeClr>
                                  </a:solidFill>
                                  <a:latin typeface="Cambria Math" panose="02040503050406030204" pitchFamily="18" charset="0"/>
                                </a:rPr>
                                <m:t>𝑥</m:t>
                              </m:r>
                            </m:e>
                            <m:sub>
                              <m:r>
                                <a:rPr lang="en-US" sz="2800" i="1">
                                  <a:solidFill>
                                    <a:schemeClr val="tx1">
                                      <a:lumMod val="75000"/>
                                      <a:lumOff val="25000"/>
                                    </a:schemeClr>
                                  </a:solidFill>
                                  <a:latin typeface="Cambria Math" panose="02040503050406030204" pitchFamily="18" charset="0"/>
                                </a:rPr>
                                <m:t>𝑛</m:t>
                              </m:r>
                            </m:sub>
                          </m:sSub>
                        </m:e>
                      </m:d>
                      <m:r>
                        <a:rPr lang="en-US" sz="2800" b="0" i="0" smtClean="0">
                          <a:solidFill>
                            <a:schemeClr val="tx1">
                              <a:lumMod val="75000"/>
                              <a:lumOff val="25000"/>
                            </a:schemeClr>
                          </a:solidFill>
                          <a:latin typeface="Cambria Math" panose="02040503050406030204" pitchFamily="18" charset="0"/>
                        </a:rPr>
                        <m:t>=</m:t>
                      </m:r>
                      <m:r>
                        <a:rPr lang="en-US" sz="2800" i="1">
                          <a:solidFill>
                            <a:schemeClr val="tx1">
                              <a:lumMod val="75000"/>
                              <a:lumOff val="25000"/>
                            </a:schemeClr>
                          </a:solidFill>
                          <a:latin typeface="Cambria Math" panose="02040503050406030204" pitchFamily="18" charset="0"/>
                        </a:rPr>
                        <m:t>𝑓</m:t>
                      </m:r>
                      <m:d>
                        <m:dPr>
                          <m:ctrlPr>
                            <a:rPr lang="en-US" sz="2800" i="1">
                              <a:solidFill>
                                <a:schemeClr val="tx1">
                                  <a:lumMod val="75000"/>
                                  <a:lumOff val="25000"/>
                                </a:schemeClr>
                              </a:solidFill>
                              <a:latin typeface="Cambria Math" panose="02040503050406030204" pitchFamily="18" charset="0"/>
                            </a:rPr>
                          </m:ctrlPr>
                        </m:dPr>
                        <m:e>
                          <m:sSub>
                            <m:sSubPr>
                              <m:ctrlPr>
                                <a:rPr lang="en-US" sz="2800" i="1">
                                  <a:solidFill>
                                    <a:schemeClr val="tx1">
                                      <a:lumMod val="75000"/>
                                      <a:lumOff val="25000"/>
                                    </a:schemeClr>
                                  </a:solidFill>
                                  <a:latin typeface="Cambria Math" panose="02040503050406030204" pitchFamily="18" charset="0"/>
                                </a:rPr>
                              </m:ctrlPr>
                            </m:sSubPr>
                            <m:e>
                              <m:r>
                                <a:rPr lang="en-US" sz="2800" i="1">
                                  <a:solidFill>
                                    <a:schemeClr val="tx1">
                                      <a:lumMod val="75000"/>
                                      <a:lumOff val="25000"/>
                                    </a:schemeClr>
                                  </a:solidFill>
                                  <a:latin typeface="Cambria Math" panose="02040503050406030204" pitchFamily="18" charset="0"/>
                                </a:rPr>
                                <m:t>𝑥</m:t>
                              </m:r>
                            </m:e>
                            <m:sub>
                              <m:r>
                                <a:rPr lang="en-US" sz="2800" i="1">
                                  <a:solidFill>
                                    <a:schemeClr val="tx1">
                                      <a:lumMod val="75000"/>
                                      <a:lumOff val="25000"/>
                                    </a:schemeClr>
                                  </a:solidFill>
                                  <a:latin typeface="Cambria Math" panose="02040503050406030204" pitchFamily="18" charset="0"/>
                                </a:rPr>
                                <m:t>1</m:t>
                              </m:r>
                            </m:sub>
                          </m:sSub>
                          <m:r>
                            <a:rPr lang="en-US" sz="2800" i="1">
                              <a:solidFill>
                                <a:schemeClr val="tx1">
                                  <a:lumMod val="75000"/>
                                  <a:lumOff val="25000"/>
                                </a:schemeClr>
                              </a:solidFill>
                              <a:latin typeface="Cambria Math" panose="02040503050406030204" pitchFamily="18" charset="0"/>
                            </a:rPr>
                            <m:t>)⋅</m:t>
                          </m:r>
                          <m:r>
                            <a:rPr lang="en-US" sz="2800" i="1">
                              <a:solidFill>
                                <a:schemeClr val="tx1">
                                  <a:lumMod val="75000"/>
                                  <a:lumOff val="25000"/>
                                </a:schemeClr>
                              </a:solidFill>
                              <a:latin typeface="Cambria Math" panose="02040503050406030204" pitchFamily="18" charset="0"/>
                            </a:rPr>
                            <m:t>𝑓</m:t>
                          </m:r>
                          <m:d>
                            <m:dPr>
                              <m:ctrlPr>
                                <a:rPr lang="en-US" sz="2800" i="1">
                                  <a:solidFill>
                                    <a:schemeClr val="tx1">
                                      <a:lumMod val="75000"/>
                                      <a:lumOff val="25000"/>
                                    </a:schemeClr>
                                  </a:solidFill>
                                  <a:latin typeface="Cambria Math" panose="02040503050406030204" pitchFamily="18" charset="0"/>
                                </a:rPr>
                              </m:ctrlPr>
                            </m:dPr>
                            <m:e>
                              <m:sSub>
                                <m:sSubPr>
                                  <m:ctrlPr>
                                    <a:rPr lang="en-US" sz="2800" i="1">
                                      <a:solidFill>
                                        <a:schemeClr val="tx1">
                                          <a:lumMod val="75000"/>
                                          <a:lumOff val="25000"/>
                                        </a:schemeClr>
                                      </a:solidFill>
                                      <a:latin typeface="Cambria Math" panose="02040503050406030204" pitchFamily="18" charset="0"/>
                                    </a:rPr>
                                  </m:ctrlPr>
                                </m:sSubPr>
                                <m:e>
                                  <m:r>
                                    <a:rPr lang="en-US" sz="2800" i="1">
                                      <a:solidFill>
                                        <a:schemeClr val="tx1">
                                          <a:lumMod val="75000"/>
                                          <a:lumOff val="25000"/>
                                        </a:schemeClr>
                                      </a:solidFill>
                                      <a:latin typeface="Cambria Math" panose="02040503050406030204" pitchFamily="18" charset="0"/>
                                    </a:rPr>
                                    <m:t>𝑥</m:t>
                                  </m:r>
                                </m:e>
                                <m:sub>
                                  <m:r>
                                    <a:rPr lang="en-US" sz="2800" i="1">
                                      <a:solidFill>
                                        <a:schemeClr val="tx1">
                                          <a:lumMod val="75000"/>
                                          <a:lumOff val="25000"/>
                                        </a:schemeClr>
                                      </a:solidFill>
                                      <a:latin typeface="Cambria Math" panose="02040503050406030204" pitchFamily="18" charset="0"/>
                                    </a:rPr>
                                    <m:t>2</m:t>
                                  </m:r>
                                </m:sub>
                              </m:sSub>
                            </m:e>
                          </m:d>
                          <m:r>
                            <a:rPr lang="en-US" sz="2800" i="1">
                              <a:solidFill>
                                <a:schemeClr val="tx1">
                                  <a:lumMod val="75000"/>
                                  <a:lumOff val="25000"/>
                                </a:schemeClr>
                              </a:solidFill>
                              <a:latin typeface="Cambria Math" panose="02040503050406030204" pitchFamily="18" charset="0"/>
                            </a:rPr>
                            <m:t>⋯</m:t>
                          </m:r>
                          <m:r>
                            <a:rPr lang="en-US" sz="2800" i="1">
                              <a:solidFill>
                                <a:schemeClr val="tx1">
                                  <a:lumMod val="75000"/>
                                  <a:lumOff val="25000"/>
                                </a:schemeClr>
                              </a:solidFill>
                              <a:latin typeface="Cambria Math" panose="02040503050406030204" pitchFamily="18" charset="0"/>
                            </a:rPr>
                            <m:t>𝑓</m:t>
                          </m:r>
                          <m:r>
                            <a:rPr lang="en-US" sz="2800" i="1">
                              <a:solidFill>
                                <a:schemeClr val="tx1">
                                  <a:lumMod val="75000"/>
                                  <a:lumOff val="25000"/>
                                </a:schemeClr>
                              </a:solidFill>
                              <a:latin typeface="Cambria Math" panose="02040503050406030204" pitchFamily="18" charset="0"/>
                            </a:rPr>
                            <m:t>(</m:t>
                          </m:r>
                          <m:sSub>
                            <m:sSubPr>
                              <m:ctrlPr>
                                <a:rPr lang="en-US" sz="2800" i="1">
                                  <a:solidFill>
                                    <a:schemeClr val="tx1">
                                      <a:lumMod val="75000"/>
                                      <a:lumOff val="25000"/>
                                    </a:schemeClr>
                                  </a:solidFill>
                                  <a:latin typeface="Cambria Math" panose="02040503050406030204" pitchFamily="18" charset="0"/>
                                </a:rPr>
                              </m:ctrlPr>
                            </m:sSubPr>
                            <m:e>
                              <m:r>
                                <a:rPr lang="en-US" sz="2800" i="1">
                                  <a:solidFill>
                                    <a:schemeClr val="tx1">
                                      <a:lumMod val="75000"/>
                                      <a:lumOff val="25000"/>
                                    </a:schemeClr>
                                  </a:solidFill>
                                  <a:latin typeface="Cambria Math" panose="02040503050406030204" pitchFamily="18" charset="0"/>
                                </a:rPr>
                                <m:t>𝑥</m:t>
                              </m:r>
                            </m:e>
                            <m:sub>
                              <m:r>
                                <a:rPr lang="en-US" sz="2800" i="1">
                                  <a:solidFill>
                                    <a:schemeClr val="tx1">
                                      <a:lumMod val="75000"/>
                                      <a:lumOff val="25000"/>
                                    </a:schemeClr>
                                  </a:solidFill>
                                  <a:latin typeface="Cambria Math" panose="02040503050406030204" pitchFamily="18" charset="0"/>
                                </a:rPr>
                                <m:t>𝑛</m:t>
                              </m:r>
                            </m:sub>
                          </m:sSub>
                        </m:e>
                      </m:d>
                      <m:r>
                        <a:rPr lang="en-US" sz="2800" i="1">
                          <a:solidFill>
                            <a:schemeClr val="tx1">
                              <a:lumMod val="75000"/>
                              <a:lumOff val="25000"/>
                            </a:schemeClr>
                          </a:solidFill>
                          <a:latin typeface="Cambria Math" panose="02040503050406030204" pitchFamily="18" charset="0"/>
                        </a:rPr>
                        <m:t>=</m:t>
                      </m:r>
                      <m:nary>
                        <m:naryPr>
                          <m:chr m:val="∏"/>
                          <m:ctrlPr>
                            <a:rPr lang="en-US" sz="2800" i="1">
                              <a:solidFill>
                                <a:schemeClr val="tx1">
                                  <a:lumMod val="75000"/>
                                  <a:lumOff val="25000"/>
                                </a:schemeClr>
                              </a:solidFill>
                              <a:latin typeface="Cambria Math" panose="02040503050406030204" pitchFamily="18" charset="0"/>
                            </a:rPr>
                          </m:ctrlPr>
                        </m:naryPr>
                        <m:sub>
                          <m:r>
                            <m:rPr>
                              <m:brk m:alnAt="23"/>
                            </m:rPr>
                            <a:rPr lang="en-US" sz="2800" b="0" i="1" smtClean="0">
                              <a:solidFill>
                                <a:schemeClr val="tx1">
                                  <a:lumMod val="75000"/>
                                  <a:lumOff val="25000"/>
                                </a:schemeClr>
                              </a:solidFill>
                              <a:latin typeface="Cambria Math" panose="02040503050406030204" pitchFamily="18" charset="0"/>
                            </a:rPr>
                            <m:t>𝑖</m:t>
                          </m:r>
                          <m:r>
                            <a:rPr lang="en-US" sz="2800" b="0" i="1" smtClean="0">
                              <a:solidFill>
                                <a:schemeClr val="tx1">
                                  <a:lumMod val="75000"/>
                                  <a:lumOff val="25000"/>
                                </a:schemeClr>
                              </a:solidFill>
                              <a:latin typeface="Cambria Math" panose="02040503050406030204" pitchFamily="18" charset="0"/>
                            </a:rPr>
                            <m:t>=1</m:t>
                          </m:r>
                        </m:sub>
                        <m:sup>
                          <m:r>
                            <a:rPr lang="en-US" sz="2800" b="0" i="1" smtClean="0">
                              <a:solidFill>
                                <a:schemeClr val="tx1">
                                  <a:lumMod val="75000"/>
                                  <a:lumOff val="25000"/>
                                </a:schemeClr>
                              </a:solidFill>
                              <a:latin typeface="Cambria Math" panose="02040503050406030204" pitchFamily="18" charset="0"/>
                            </a:rPr>
                            <m:t>𝑛</m:t>
                          </m:r>
                        </m:sup>
                        <m:e>
                          <m:r>
                            <a:rPr lang="en-US" sz="2800" b="0" i="1" smtClean="0">
                              <a:solidFill>
                                <a:schemeClr val="tx1">
                                  <a:lumMod val="75000"/>
                                  <a:lumOff val="25000"/>
                                </a:schemeClr>
                              </a:solidFill>
                              <a:latin typeface="Cambria Math" panose="02040503050406030204" pitchFamily="18" charset="0"/>
                            </a:rPr>
                            <m:t>𝑓</m:t>
                          </m:r>
                          <m:r>
                            <a:rPr lang="en-US" sz="2800" b="0" i="1" smtClean="0">
                              <a:solidFill>
                                <a:schemeClr val="tx1">
                                  <a:lumMod val="75000"/>
                                  <a:lumOff val="25000"/>
                                </a:schemeClr>
                              </a:solidFill>
                              <a:latin typeface="Cambria Math" panose="02040503050406030204" pitchFamily="18" charset="0"/>
                            </a:rPr>
                            <m:t>(</m:t>
                          </m:r>
                          <m:sSub>
                            <m:sSubPr>
                              <m:ctrlPr>
                                <a:rPr lang="en-US" sz="2800" b="0" i="1" smtClean="0">
                                  <a:solidFill>
                                    <a:schemeClr val="tx1">
                                      <a:lumMod val="75000"/>
                                      <a:lumOff val="25000"/>
                                    </a:schemeClr>
                                  </a:solidFill>
                                  <a:latin typeface="Cambria Math" panose="02040503050406030204" pitchFamily="18" charset="0"/>
                                </a:rPr>
                              </m:ctrlPr>
                            </m:sSubPr>
                            <m:e>
                              <m:r>
                                <a:rPr lang="en-US" sz="2800" b="0" i="1" smtClean="0">
                                  <a:solidFill>
                                    <a:schemeClr val="tx1">
                                      <a:lumMod val="75000"/>
                                      <a:lumOff val="25000"/>
                                    </a:schemeClr>
                                  </a:solidFill>
                                  <a:latin typeface="Cambria Math" panose="02040503050406030204" pitchFamily="18" charset="0"/>
                                </a:rPr>
                                <m:t>𝑥</m:t>
                              </m:r>
                            </m:e>
                            <m:sub>
                              <m:r>
                                <a:rPr lang="en-US" sz="2800" b="0" i="1" smtClean="0">
                                  <a:solidFill>
                                    <a:schemeClr val="tx1">
                                      <a:lumMod val="75000"/>
                                      <a:lumOff val="25000"/>
                                    </a:schemeClr>
                                  </a:solidFill>
                                  <a:latin typeface="Cambria Math" panose="02040503050406030204" pitchFamily="18" charset="0"/>
                                </a:rPr>
                                <m:t>𝑖</m:t>
                              </m:r>
                            </m:sub>
                          </m:sSub>
                          <m:r>
                            <a:rPr lang="en-US" sz="2800" b="0" i="1" smtClean="0">
                              <a:solidFill>
                                <a:schemeClr val="tx1">
                                  <a:lumMod val="75000"/>
                                  <a:lumOff val="25000"/>
                                </a:schemeClr>
                              </a:solidFill>
                              <a:latin typeface="Cambria Math" panose="02040503050406030204" pitchFamily="18" charset="0"/>
                            </a:rPr>
                            <m:t>)</m:t>
                          </m:r>
                        </m:e>
                      </m:nary>
                      <m:r>
                        <m:rPr>
                          <m:nor/>
                        </m:rPr>
                        <a:rPr lang="en-US" sz="2800" dirty="0">
                          <a:solidFill>
                            <a:schemeClr val="tx1">
                              <a:lumMod val="75000"/>
                              <a:lumOff val="25000"/>
                            </a:schemeClr>
                          </a:solidFill>
                        </a:rPr>
                        <m:t> </m:t>
                      </m:r>
                    </m:oMath>
                  </m:oMathPara>
                </a14:m>
                <a:endParaRPr lang="en-US" sz="2800" dirty="0">
                  <a:solidFill>
                    <a:schemeClr val="tx1">
                      <a:lumMod val="75000"/>
                      <a:lumOff val="25000"/>
                    </a:schemeClr>
                  </a:solidFill>
                </a:endParaRPr>
              </a:p>
              <a:p>
                <a:pPr>
                  <a:spcAft>
                    <a:spcPts val="1800"/>
                  </a:spcAft>
                </a:pPr>
                <a:endParaRPr lang="en-US" sz="2800" dirty="0">
                  <a:solidFill>
                    <a:schemeClr val="tx1">
                      <a:lumMod val="75000"/>
                      <a:lumOff val="25000"/>
                    </a:schemeClr>
                  </a:solidFill>
                </a:endParaRPr>
              </a:p>
            </p:txBody>
          </p:sp>
        </mc:Choice>
        <mc:Fallback>
          <p:sp>
            <p:nvSpPr>
              <p:cNvPr id="3" name="Rectangle 2">
                <a:extLst>
                  <a:ext uri="{FF2B5EF4-FFF2-40B4-BE49-F238E27FC236}">
                    <a16:creationId xmlns:a16="http://schemas.microsoft.com/office/drawing/2014/main" id="{A93BD1D7-4A88-184B-B5C8-32C3BD60B9F9}"/>
                  </a:ext>
                </a:extLst>
              </p:cNvPr>
              <p:cNvSpPr>
                <a:spLocks noRot="1" noChangeAspect="1" noMove="1" noResize="1" noEditPoints="1" noAdjustHandles="1" noChangeArrowheads="1" noChangeShapeType="1" noTextEdit="1"/>
              </p:cNvSpPr>
              <p:nvPr/>
            </p:nvSpPr>
            <p:spPr>
              <a:xfrm>
                <a:off x="1328057" y="3307651"/>
                <a:ext cx="9535886" cy="1930272"/>
              </a:xfrm>
              <a:prstGeom prst="rect">
                <a:avLst/>
              </a:prstGeom>
              <a:blipFill>
                <a:blip r:embed="rId3"/>
                <a:stretch>
                  <a:fillRect t="-69935" b="-73203"/>
                </a:stretch>
              </a:blipFill>
            </p:spPr>
            <p:txBody>
              <a:bodyPr/>
              <a:lstStyle/>
              <a:p>
                <a:r>
                  <a:rPr lang="en-US">
                    <a:noFill/>
                  </a:rPr>
                  <a:t> </a:t>
                </a:r>
              </a:p>
            </p:txBody>
          </p:sp>
        </mc:Fallback>
      </mc:AlternateContent>
    </p:spTree>
    <p:extLst>
      <p:ext uri="{BB962C8B-B14F-4D97-AF65-F5344CB8AC3E}">
        <p14:creationId xmlns:p14="http://schemas.microsoft.com/office/powerpoint/2010/main" val="7461207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Modeling Data with Probability Distributions</a:t>
            </a:r>
          </a:p>
        </p:txBody>
      </p:sp>
      <p:sp>
        <p:nvSpPr>
          <p:cNvPr id="3" name="Slide Number Placeholder 2"/>
          <p:cNvSpPr>
            <a:spLocks noGrp="1"/>
          </p:cNvSpPr>
          <p:nvPr>
            <p:ph type="sldNum" sz="quarter" idx="12"/>
          </p:nvPr>
        </p:nvSpPr>
        <p:spPr/>
        <p:txBody>
          <a:bodyPr/>
          <a:lstStyle/>
          <a:p>
            <a:fld id="{81B7CCDB-6D39-0547-B7B3-C80E39D6513A}" type="slidenum">
              <a:rPr lang="en-US" smtClean="0"/>
              <a:t>11</a:t>
            </a:fld>
            <a:endParaRPr lang="en-US"/>
          </a:p>
        </p:txBody>
      </p:sp>
    </p:spTree>
    <p:extLst>
      <p:ext uri="{BB962C8B-B14F-4D97-AF65-F5344CB8AC3E}">
        <p14:creationId xmlns:p14="http://schemas.microsoft.com/office/powerpoint/2010/main" val="8074203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Probability of Data</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680185" y="1096854"/>
                <a:ext cx="11162523" cy="4588091"/>
              </a:xfrm>
            </p:spPr>
            <p:txBody>
              <a:bodyPr/>
              <a:lstStyle/>
              <a:p>
                <a:pPr>
                  <a:spcAft>
                    <a:spcPts val="1800"/>
                  </a:spcAft>
                </a:pPr>
                <a:r>
                  <a:rPr lang="en-US" sz="2400" dirty="0"/>
                  <a:t>In a typical probability problem (like in Stat 104 or 110), you would be told something like “20% of Harvard College students are collegiate athletes.  What is the probability that there are 50 athletes in a random sample of 200 students from Harvard College?”</a:t>
                </a:r>
              </a:p>
              <a:p>
                <a:pPr>
                  <a:spcAft>
                    <a:spcPts val="1800"/>
                  </a:spcAft>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𝑋</m:t>
                          </m:r>
                          <m:r>
                            <a:rPr lang="en-US" sz="2400" i="1">
                              <a:latin typeface="Cambria Math" panose="02040503050406030204" pitchFamily="18" charset="0"/>
                            </a:rPr>
                            <m:t>=50</m:t>
                          </m:r>
                        </m:e>
                      </m:d>
                      <m:r>
                        <a:rPr lang="en-US" sz="2400" i="1">
                          <a:latin typeface="Cambria Math" panose="02040503050406030204" pitchFamily="18" charset="0"/>
                        </a:rPr>
                        <m:t>=</m:t>
                      </m:r>
                      <m:d>
                        <m:dPr>
                          <m:ctrlPr>
                            <a:rPr lang="en-US" sz="2400" i="1">
                              <a:latin typeface="Cambria Math" panose="02040503050406030204" pitchFamily="18" charset="0"/>
                            </a:rPr>
                          </m:ctrlPr>
                        </m:dPr>
                        <m:e>
                          <m:m>
                            <m:mPr>
                              <m:mcs>
                                <m:mc>
                                  <m:mcPr>
                                    <m:count m:val="1"/>
                                    <m:mcJc m:val="center"/>
                                  </m:mcPr>
                                </m:mc>
                              </m:mcs>
                              <m:ctrlPr>
                                <a:rPr lang="en-US" sz="2400" i="1">
                                  <a:latin typeface="Cambria Math" panose="02040503050406030204" pitchFamily="18" charset="0"/>
                                </a:rPr>
                              </m:ctrlPr>
                            </m:mPr>
                            <m:mr>
                              <m:e>
                                <m:r>
                                  <m:rPr>
                                    <m:brk m:alnAt="7"/>
                                  </m:rPr>
                                  <a:rPr lang="en-US" sz="2400" b="0" i="1" smtClean="0">
                                    <a:latin typeface="Cambria Math" panose="02040503050406030204" pitchFamily="18" charset="0"/>
                                  </a:rPr>
                                  <m:t>200</m:t>
                                </m:r>
                              </m:e>
                            </m:mr>
                            <m:mr>
                              <m:e>
                                <m:r>
                                  <a:rPr lang="en-US" sz="2400" b="0" i="1" smtClean="0">
                                    <a:latin typeface="Cambria Math" panose="02040503050406030204" pitchFamily="18" charset="0"/>
                                  </a:rPr>
                                  <m:t>50</m:t>
                                </m:r>
                              </m:e>
                            </m:mr>
                          </m:m>
                        </m:e>
                      </m:d>
                      <m:sSup>
                        <m:sSupPr>
                          <m:ctrlPr>
                            <a:rPr lang="en-US" sz="2400" i="1">
                              <a:latin typeface="Cambria Math" panose="02040503050406030204" pitchFamily="18" charset="0"/>
                            </a:rPr>
                          </m:ctrlPr>
                        </m:sSupPr>
                        <m:e>
                          <m:r>
                            <a:rPr lang="en-US" sz="2400" b="0" i="1" smtClean="0">
                              <a:latin typeface="Cambria Math" panose="02040503050406030204" pitchFamily="18" charset="0"/>
                            </a:rPr>
                            <m:t>(0.20)</m:t>
                          </m:r>
                        </m:e>
                        <m:sup>
                          <m:r>
                            <a:rPr lang="en-US" sz="2400" b="0" i="1" smtClean="0">
                              <a:latin typeface="Cambria Math" panose="02040503050406030204" pitchFamily="18" charset="0"/>
                            </a:rPr>
                            <m:t>50</m:t>
                          </m:r>
                        </m:sup>
                      </m:sSup>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r>
                                <a:rPr lang="en-US" sz="2400" b="0" i="1" smtClean="0">
                                  <a:latin typeface="Cambria Math" panose="02040503050406030204" pitchFamily="18" charset="0"/>
                                </a:rPr>
                                <m:t>0.80</m:t>
                              </m:r>
                            </m:e>
                          </m:d>
                        </m:e>
                        <m:sup>
                          <m:r>
                            <a:rPr lang="en-US" sz="2400" b="0" i="1" smtClean="0">
                              <a:latin typeface="Cambria Math" panose="02040503050406030204" pitchFamily="18" charset="0"/>
                            </a:rPr>
                            <m:t>150</m:t>
                          </m:r>
                        </m:sup>
                      </m:sSup>
                      <m:r>
                        <a:rPr lang="en-US" sz="2400" b="0" i="1" smtClean="0">
                          <a:latin typeface="Cambria Math" panose="02040503050406030204" pitchFamily="18" charset="0"/>
                        </a:rPr>
                        <m:t>=0.0149</m:t>
                      </m:r>
                    </m:oMath>
                  </m:oMathPara>
                </a14:m>
                <a:endParaRPr lang="en-US" sz="2400" dirty="0"/>
              </a:p>
              <a:p>
                <a:pPr>
                  <a:spcAft>
                    <a:spcPts val="1800"/>
                  </a:spcAft>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𝑋</m:t>
                          </m:r>
                          <m:r>
                            <a:rPr lang="en-US" sz="2400" b="0" i="1" smtClean="0">
                              <a:latin typeface="Cambria Math" panose="02040503050406030204" pitchFamily="18" charset="0"/>
                            </a:rPr>
                            <m:t>≥5</m:t>
                          </m:r>
                          <m:r>
                            <a:rPr lang="en-US" sz="2400" i="1">
                              <a:latin typeface="Cambria Math" panose="02040503050406030204" pitchFamily="18" charset="0"/>
                            </a:rPr>
                            <m:t>0</m:t>
                          </m:r>
                        </m:e>
                      </m:d>
                      <m:r>
                        <a:rPr lang="en-US" sz="2400" i="1">
                          <a:latin typeface="Cambria Math" panose="02040503050406030204" pitchFamily="18" charset="0"/>
                        </a:rPr>
                        <m:t>=</m:t>
                      </m:r>
                      <m:nary>
                        <m:naryPr>
                          <m:chr m:val="∑"/>
                          <m:ctrlPr>
                            <a:rPr lang="en-US" sz="2400" i="1" smtClean="0">
                              <a:latin typeface="Cambria Math" panose="02040503050406030204" pitchFamily="18" charset="0"/>
                            </a:rPr>
                          </m:ctrlPr>
                        </m:naryPr>
                        <m:sub>
                          <m:r>
                            <m:rPr>
                              <m:brk m:alnAt="23"/>
                            </m:rPr>
                            <a:rPr lang="en-US" sz="2400" b="0" i="1" smtClean="0">
                              <a:latin typeface="Cambria Math" panose="02040503050406030204" pitchFamily="18" charset="0"/>
                            </a:rPr>
                            <m:t>50</m:t>
                          </m:r>
                        </m:sub>
                        <m:sup>
                          <m:r>
                            <a:rPr lang="en-US" sz="2400" b="0" i="1" smtClean="0">
                              <a:latin typeface="Cambria Math" panose="02040503050406030204" pitchFamily="18" charset="0"/>
                            </a:rPr>
                            <m:t>200</m:t>
                          </m:r>
                        </m:sup>
                        <m:e>
                          <m:d>
                            <m:dPr>
                              <m:ctrlPr>
                                <a:rPr lang="en-US" sz="2400" i="1">
                                  <a:latin typeface="Cambria Math" panose="02040503050406030204" pitchFamily="18" charset="0"/>
                                </a:rPr>
                              </m:ctrlPr>
                            </m:dPr>
                            <m:e>
                              <m:m>
                                <m:mPr>
                                  <m:mcs>
                                    <m:mc>
                                      <m:mcPr>
                                        <m:count m:val="1"/>
                                        <m:mcJc m:val="center"/>
                                      </m:mcPr>
                                    </m:mc>
                                  </m:mcs>
                                  <m:ctrlPr>
                                    <a:rPr lang="en-US" sz="2400" i="1">
                                      <a:latin typeface="Cambria Math" panose="02040503050406030204" pitchFamily="18" charset="0"/>
                                    </a:rPr>
                                  </m:ctrlPr>
                                </m:mPr>
                                <m:mr>
                                  <m:e>
                                    <m:r>
                                      <m:rPr>
                                        <m:brk m:alnAt="7"/>
                                      </m:rPr>
                                      <a:rPr lang="en-US" sz="2400" i="1">
                                        <a:latin typeface="Cambria Math" panose="02040503050406030204" pitchFamily="18" charset="0"/>
                                      </a:rPr>
                                      <m:t>2</m:t>
                                    </m:r>
                                    <m:r>
                                      <a:rPr lang="en-US" sz="2400" i="1">
                                        <a:latin typeface="Cambria Math" panose="02040503050406030204" pitchFamily="18" charset="0"/>
                                      </a:rPr>
                                      <m:t>00</m:t>
                                    </m:r>
                                  </m:e>
                                </m:mr>
                                <m:mr>
                                  <m:e>
                                    <m:r>
                                      <a:rPr lang="en-US" sz="2400" i="1">
                                        <a:latin typeface="Cambria Math" panose="02040503050406030204" pitchFamily="18" charset="0"/>
                                      </a:rPr>
                                      <m:t>𝑥</m:t>
                                    </m:r>
                                  </m:e>
                                </m:mr>
                              </m:m>
                            </m:e>
                          </m:d>
                          <m:sSup>
                            <m:sSupPr>
                              <m:ctrlPr>
                                <a:rPr lang="en-US" sz="2400" i="1">
                                  <a:latin typeface="Cambria Math" panose="02040503050406030204" pitchFamily="18" charset="0"/>
                                </a:rPr>
                              </m:ctrlPr>
                            </m:sSupPr>
                            <m:e>
                              <m:r>
                                <a:rPr lang="en-US" sz="2400" i="1">
                                  <a:latin typeface="Cambria Math" panose="02040503050406030204" pitchFamily="18" charset="0"/>
                                </a:rPr>
                                <m:t>(0.</m:t>
                              </m:r>
                              <m:r>
                                <a:rPr lang="en-US" sz="2400" b="0" i="1" smtClean="0">
                                  <a:latin typeface="Cambria Math" panose="02040503050406030204" pitchFamily="18" charset="0"/>
                                </a:rPr>
                                <m:t>20</m:t>
                              </m:r>
                              <m:r>
                                <a:rPr lang="en-US" sz="2400" i="1">
                                  <a:latin typeface="Cambria Math" panose="02040503050406030204" pitchFamily="18" charset="0"/>
                                </a:rPr>
                                <m:t>)</m:t>
                              </m:r>
                            </m:e>
                            <m:sup>
                              <m:r>
                                <a:rPr lang="en-US" sz="2400" i="1">
                                  <a:latin typeface="Cambria Math" panose="02040503050406030204" pitchFamily="18" charset="0"/>
                                </a:rPr>
                                <m:t>𝑥</m:t>
                              </m:r>
                            </m:sup>
                          </m:sSup>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r>
                                    <a:rPr lang="en-US" sz="2400" i="1">
                                      <a:latin typeface="Cambria Math" panose="02040503050406030204" pitchFamily="18" charset="0"/>
                                    </a:rPr>
                                    <m:t>0.</m:t>
                                  </m:r>
                                  <m:r>
                                    <a:rPr lang="en-US" sz="2400" b="0" i="1" smtClean="0">
                                      <a:latin typeface="Cambria Math" panose="02040503050406030204" pitchFamily="18" charset="0"/>
                                    </a:rPr>
                                    <m:t>80</m:t>
                                  </m:r>
                                </m:e>
                              </m:d>
                            </m:e>
                            <m:sup>
                              <m:r>
                                <a:rPr lang="en-US" sz="2400" i="1">
                                  <a:latin typeface="Cambria Math" panose="02040503050406030204" pitchFamily="18" charset="0"/>
                                </a:rPr>
                                <m:t>200−</m:t>
                              </m:r>
                              <m:r>
                                <a:rPr lang="en-US" sz="2400" i="1">
                                  <a:latin typeface="Cambria Math" panose="02040503050406030204" pitchFamily="18" charset="0"/>
                                </a:rPr>
                                <m:t>𝑥</m:t>
                              </m:r>
                            </m:sup>
                          </m:sSup>
                        </m:e>
                      </m:nary>
                      <m:r>
                        <a:rPr lang="en-US" sz="2400" i="1">
                          <a:latin typeface="Cambria Math" panose="02040503050406030204" pitchFamily="18" charset="0"/>
                        </a:rPr>
                        <m:t>=0.0</m:t>
                      </m:r>
                      <m:r>
                        <a:rPr lang="en-US" sz="2400" b="0" i="1" smtClean="0">
                          <a:latin typeface="Cambria Math" panose="02040503050406030204" pitchFamily="18" charset="0"/>
                        </a:rPr>
                        <m:t>494</m:t>
                      </m:r>
                    </m:oMath>
                  </m:oMathPara>
                </a14:m>
                <a:endParaRPr lang="en-US" sz="2400" dirty="0"/>
              </a:p>
              <a:p>
                <a:pPr>
                  <a:spcAft>
                    <a:spcPts val="1800"/>
                  </a:spcAft>
                </a:pPr>
                <a:r>
                  <a:rPr lang="en-US" sz="2400" u="sng" dirty="0"/>
                  <a:t>An alternative question</a:t>
                </a:r>
                <a:r>
                  <a:rPr lang="en-US" sz="2400" dirty="0"/>
                  <a:t>: what is more likely to occur: 50 athletes or 40 athletes in a sample of 200 students?  How can we make the determination?		</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680185" y="1096854"/>
                <a:ext cx="11162523" cy="4588091"/>
              </a:xfrm>
              <a:blipFill>
                <a:blip r:embed="rId2"/>
                <a:stretch>
                  <a:fillRect l="-796" t="-826" b="-11019"/>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81B7CCDB-6D39-0547-B7B3-C80E39D6513A}" type="slidenum">
              <a:rPr lang="en-US" smtClean="0"/>
              <a:t>12</a:t>
            </a:fld>
            <a:endParaRPr lang="en-US"/>
          </a:p>
        </p:txBody>
      </p:sp>
    </p:spTree>
    <p:extLst>
      <p:ext uri="{BB962C8B-B14F-4D97-AF65-F5344CB8AC3E}">
        <p14:creationId xmlns:p14="http://schemas.microsoft.com/office/powerpoint/2010/main" val="32675074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Inference: the inverse of probability</a:t>
            </a:r>
          </a:p>
        </p:txBody>
      </p:sp>
      <p:sp>
        <p:nvSpPr>
          <p:cNvPr id="3" name="Content Placeholder 2"/>
          <p:cNvSpPr>
            <a:spLocks noGrp="1"/>
          </p:cNvSpPr>
          <p:nvPr>
            <p:ph idx="1"/>
          </p:nvPr>
        </p:nvSpPr>
        <p:spPr>
          <a:xfrm>
            <a:off x="680185" y="1096854"/>
            <a:ext cx="11162523" cy="4588091"/>
          </a:xfrm>
        </p:spPr>
        <p:txBody>
          <a:bodyPr/>
          <a:lstStyle/>
          <a:p>
            <a:pPr>
              <a:spcAft>
                <a:spcPts val="1800"/>
              </a:spcAft>
            </a:pPr>
            <a:r>
              <a:rPr lang="en-US" sz="2400" dirty="0"/>
              <a:t>In the last problem, how did we know that the statement “20% of Harvard College students are collegiate athletes” is accurate?  Where did this come from?</a:t>
            </a:r>
          </a:p>
          <a:p>
            <a:pPr>
              <a:spcAft>
                <a:spcPts val="1800"/>
              </a:spcAft>
            </a:pPr>
            <a:r>
              <a:rPr lang="en-US" sz="2400" dirty="0"/>
              <a:t>In most applications, the true population parameter (here, the proportion in all of Harvard College) is unknown.  What we get to observe is the data, and we want to make a statement about the unknown parameter.  So a more poignant question would be:</a:t>
            </a:r>
          </a:p>
          <a:p>
            <a:pPr>
              <a:spcAft>
                <a:spcPts val="1800"/>
              </a:spcAft>
            </a:pPr>
            <a:r>
              <a:rPr lang="en-US" sz="2400" dirty="0"/>
              <a:t>“There are 50 athletes in a random sample of 200 students from Harvard College.  Is a binomial distribution with</a:t>
            </a:r>
            <a:r>
              <a:rPr lang="en-US" sz="2400" i="1" dirty="0"/>
              <a:t> p </a:t>
            </a:r>
            <a:r>
              <a:rPr lang="en-US" sz="2400" dirty="0"/>
              <a:t>= 0.2 or</a:t>
            </a:r>
            <a:r>
              <a:rPr lang="en-US" sz="2400" i="1" dirty="0"/>
              <a:t> p </a:t>
            </a:r>
            <a:r>
              <a:rPr lang="en-US" sz="2400" dirty="0"/>
              <a:t>= 0.25 more reasonable?”</a:t>
            </a:r>
          </a:p>
          <a:p>
            <a:pPr>
              <a:spcAft>
                <a:spcPts val="1800"/>
              </a:spcAft>
            </a:pPr>
            <a:r>
              <a:rPr lang="en-US" sz="2400" dirty="0"/>
              <a:t>This approach of using the data to make a statement about a parameter (in a statistical model) is called </a:t>
            </a:r>
            <a:r>
              <a:rPr lang="en-US" sz="2400" b="1" dirty="0"/>
              <a:t>inference</a:t>
            </a:r>
            <a:r>
              <a:rPr lang="en-US" sz="2400" dirty="0"/>
              <a:t>.  </a:t>
            </a:r>
          </a:p>
          <a:p>
            <a:pPr>
              <a:spcAft>
                <a:spcPts val="1800"/>
              </a:spcAft>
            </a:pPr>
            <a:endParaRPr lang="en-US" sz="2400" dirty="0"/>
          </a:p>
        </p:txBody>
      </p:sp>
      <p:sp>
        <p:nvSpPr>
          <p:cNvPr id="4" name="Slide Number Placeholder 3"/>
          <p:cNvSpPr>
            <a:spLocks noGrp="1"/>
          </p:cNvSpPr>
          <p:nvPr>
            <p:ph type="sldNum" sz="quarter" idx="12"/>
          </p:nvPr>
        </p:nvSpPr>
        <p:spPr/>
        <p:txBody>
          <a:bodyPr/>
          <a:lstStyle/>
          <a:p>
            <a:fld id="{81B7CCDB-6D39-0547-B7B3-C80E39D6513A}" type="slidenum">
              <a:rPr lang="en-US" smtClean="0"/>
              <a:t>13</a:t>
            </a:fld>
            <a:endParaRPr lang="en-US"/>
          </a:p>
        </p:txBody>
      </p:sp>
    </p:spTree>
    <p:extLst>
      <p:ext uri="{BB962C8B-B14F-4D97-AF65-F5344CB8AC3E}">
        <p14:creationId xmlns:p14="http://schemas.microsoft.com/office/powerpoint/2010/main" val="4107871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Likelihood Theory</a:t>
            </a:r>
          </a:p>
        </p:txBody>
      </p:sp>
      <p:sp>
        <p:nvSpPr>
          <p:cNvPr id="3" name="Slide Number Placeholder 2"/>
          <p:cNvSpPr>
            <a:spLocks noGrp="1"/>
          </p:cNvSpPr>
          <p:nvPr>
            <p:ph type="sldNum" sz="quarter" idx="12"/>
          </p:nvPr>
        </p:nvSpPr>
        <p:spPr/>
        <p:txBody>
          <a:bodyPr/>
          <a:lstStyle/>
          <a:p>
            <a:fld id="{81B7CCDB-6D39-0547-B7B3-C80E39D6513A}" type="slidenum">
              <a:rPr lang="en-US" smtClean="0"/>
              <a:t>14</a:t>
            </a:fld>
            <a:endParaRPr lang="en-US"/>
          </a:p>
        </p:txBody>
      </p:sp>
    </p:spTree>
    <p:extLst>
      <p:ext uri="{BB962C8B-B14F-4D97-AF65-F5344CB8AC3E}">
        <p14:creationId xmlns:p14="http://schemas.microsoft.com/office/powerpoint/2010/main" val="20159428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idea of likelihood</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680185" y="983807"/>
                <a:ext cx="11162523" cy="4989481"/>
              </a:xfrm>
            </p:spPr>
            <p:txBody>
              <a:bodyPr/>
              <a:lstStyle/>
              <a:p>
                <a:pPr>
                  <a:spcAft>
                    <a:spcPts val="1800"/>
                  </a:spcAft>
                </a:pPr>
                <a:r>
                  <a:rPr lang="en-US" sz="2400" dirty="0"/>
                  <a:t>The</a:t>
                </a:r>
                <a:r>
                  <a:rPr lang="en-US" sz="2400" b="1" dirty="0"/>
                  <a:t> likelihood </a:t>
                </a:r>
                <a:r>
                  <a:rPr lang="en-US" sz="2400" dirty="0"/>
                  <a:t>approach to inference is based on exactly what was presented in the last slide: given observed values of data (summarized by specific sample statistics), what values of the model’s parameters are likely?</a:t>
                </a:r>
              </a:p>
              <a:p>
                <a:pPr>
                  <a:spcAft>
                    <a:spcPts val="1800"/>
                  </a:spcAft>
                </a:pPr>
                <a:r>
                  <a:rPr lang="en-US" sz="2400" dirty="0"/>
                  <a:t>It simply just flips a PDF or PMF on its head: instead of writing this function with the data (</a:t>
                </a:r>
                <a14:m>
                  <m:oMath xmlns:m="http://schemas.openxmlformats.org/officeDocument/2006/math">
                    <m:r>
                      <a:rPr lang="en-US" sz="2400" b="0" i="1" smtClean="0">
                        <a:latin typeface="Cambria Math" panose="02040503050406030204" pitchFamily="18" charset="0"/>
                      </a:rPr>
                      <m:t>𝑋</m:t>
                    </m:r>
                  </m:oMath>
                </a14:m>
                <a:r>
                  <a:rPr lang="en-US" sz="2400" dirty="0"/>
                  <a:t>) as the unknown, it uses the same function but uses the parameter(s) as the unknown(s).  The </a:t>
                </a:r>
                <a:r>
                  <a:rPr lang="en-US" sz="2400" b="1" dirty="0"/>
                  <a:t>likelihood function</a:t>
                </a:r>
                <a:r>
                  <a:rPr lang="en-US" sz="2400" dirty="0"/>
                  <a:t>,</a:t>
                </a:r>
                <a:r>
                  <a:rPr lang="en-US" sz="2400" dirty="0">
                    <a:ea typeface="Cambria Math" panose="02040503050406030204" pitchFamily="18" charset="0"/>
                  </a:rPr>
                  <a:t> </a:t>
                </a:r>
                <a14:m>
                  <m:oMath xmlns:m="http://schemas.openxmlformats.org/officeDocument/2006/math">
                    <m:r>
                      <a:rPr lang="en-US" sz="2400" i="1">
                        <a:latin typeface="Cambria Math" panose="02040503050406030204" pitchFamily="18" charset="0"/>
                        <a:ea typeface="Cambria Math" panose="02040503050406030204" pitchFamily="18" charset="0"/>
                      </a:rPr>
                      <m:t>ℒ</m:t>
                    </m:r>
                  </m:oMath>
                </a14:m>
                <a:r>
                  <a:rPr lang="en-US" sz="2400" dirty="0"/>
                  <a:t>, measures how well a model (and its set of parameters) describes the observed data.</a:t>
                </a:r>
              </a:p>
              <a:p>
                <a:pPr>
                  <a:spcAft>
                    <a:spcPts val="1800"/>
                  </a:spcAft>
                </a:pPr>
                <a:r>
                  <a:rPr lang="en-US" sz="2400" dirty="0"/>
                  <a:t>For a set of independent and normally distributed random variables, </a:t>
                </a:r>
                <a14:m>
                  <m:oMath xmlns:m="http://schemas.openxmlformats.org/officeDocument/2006/math">
                    <m:sSub>
                      <m:sSubPr>
                        <m:ctrlPr>
                          <a:rPr lang="en-US" sz="2400" b="0" i="1" smtClean="0">
                            <a:latin typeface="Cambria Math" panose="02040503050406030204" pitchFamily="18" charset="0"/>
                          </a:rPr>
                        </m:ctrlPr>
                      </m:sSubPr>
                      <m:e>
                        <m:r>
                          <a:rPr lang="en-US" sz="2400" i="1">
                            <a:latin typeface="Cambria Math" panose="02040503050406030204" pitchFamily="18" charset="0"/>
                          </a:rPr>
                          <m:t>𝑋</m:t>
                        </m:r>
                      </m:e>
                      <m:sub>
                        <m:r>
                          <a:rPr lang="en-US" sz="2400" b="0" i="1" smtClean="0">
                            <a:latin typeface="Cambria Math" panose="02040503050406030204" pitchFamily="18" charset="0"/>
                          </a:rPr>
                          <m:t>𝑖</m:t>
                        </m:r>
                      </m:sub>
                    </m:sSub>
                    <m:r>
                      <a:rPr lang="en-US" sz="2400" i="1">
                        <a:latin typeface="Cambria Math" panose="02040503050406030204" pitchFamily="18" charset="0"/>
                      </a:rPr>
                      <m:t>∼</m:t>
                    </m:r>
                    <m:r>
                      <a:rPr lang="en-US" sz="2400" i="1">
                        <a:latin typeface="Cambria Math" panose="02040503050406030204" pitchFamily="18" charset="0"/>
                      </a:rPr>
                      <m:t>𝑁</m:t>
                    </m:r>
                    <m:r>
                      <a:rPr lang="en-US" sz="2400" i="1">
                        <a:latin typeface="Cambria Math" panose="02040503050406030204" pitchFamily="18" charset="0"/>
                      </a:rPr>
                      <m:t>(</m:t>
                    </m:r>
                    <m:r>
                      <a:rPr lang="en-US" sz="2400" i="1">
                        <a:latin typeface="Cambria Math" panose="02040503050406030204" pitchFamily="18" charset="0"/>
                      </a:rPr>
                      <m:t>𝜇</m:t>
                    </m:r>
                    <m:r>
                      <a:rPr lang="en-US" sz="2400" i="1">
                        <a:latin typeface="Cambria Math" panose="02040503050406030204" pitchFamily="18" charset="0"/>
                      </a:rPr>
                      <m:t>,</m:t>
                    </m:r>
                    <m:sSup>
                      <m:sSupPr>
                        <m:ctrlPr>
                          <a:rPr lang="en-US" sz="2400" i="1">
                            <a:latin typeface="Cambria Math" panose="02040503050406030204" pitchFamily="18" charset="0"/>
                          </a:rPr>
                        </m:ctrlPr>
                      </m:sSupPr>
                      <m:e>
                        <m:r>
                          <a:rPr lang="en-US" sz="2400" i="1">
                            <a:latin typeface="Cambria Math" panose="02040503050406030204" pitchFamily="18" charset="0"/>
                          </a:rPr>
                          <m:t>𝜎</m:t>
                        </m:r>
                      </m:e>
                      <m:sup>
                        <m:r>
                          <a:rPr lang="en-US" sz="2400" i="1">
                            <a:latin typeface="Cambria Math" panose="02040503050406030204" pitchFamily="18" charset="0"/>
                          </a:rPr>
                          <m:t>2</m:t>
                        </m:r>
                      </m:sup>
                    </m:sSup>
                    <m:r>
                      <a:rPr lang="en-US" sz="2400" i="1">
                        <a:latin typeface="Cambria Math" panose="02040503050406030204" pitchFamily="18" charset="0"/>
                      </a:rPr>
                      <m:t>)</m:t>
                    </m:r>
                  </m:oMath>
                </a14:m>
                <a:r>
                  <a:rPr lang="en-US" sz="2400" dirty="0"/>
                  <a:t>:</a:t>
                </a:r>
                <a:endParaRPr lang="en-US" sz="2400" i="1" dirty="0">
                  <a:latin typeface="Cambria Math" panose="02040503050406030204" pitchFamily="18" charset="0"/>
                  <a:ea typeface="Cambria Math" panose="02040503050406030204" pitchFamily="18" charset="0"/>
                </a:endParaRPr>
              </a:p>
              <a:p>
                <a:pPr>
                  <a:spcAft>
                    <a:spcPts val="1800"/>
                  </a:spcAft>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ea typeface="Cambria Math" panose="02040503050406030204" pitchFamily="18" charset="0"/>
                        </a:rPr>
                        <m:t>ℒ</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𝜇</m:t>
                      </m:r>
                      <m:r>
                        <a:rPr lang="en-US" sz="2400" b="0" i="1" smtClean="0">
                          <a:latin typeface="Cambria Math" panose="02040503050406030204" pitchFamily="18" charset="0"/>
                          <a:ea typeface="Cambria Math" panose="02040503050406030204" pitchFamily="18" charset="0"/>
                        </a:rPr>
                        <m:t>,</m:t>
                      </m:r>
                      <m:sSup>
                        <m:sSupPr>
                          <m:ctrlPr>
                            <a:rPr lang="en-US" sz="2400" b="0" i="1" smtClean="0">
                              <a:latin typeface="Cambria Math" panose="02040503050406030204" pitchFamily="18" charset="0"/>
                              <a:ea typeface="Cambria Math" panose="02040503050406030204" pitchFamily="18" charset="0"/>
                            </a:rPr>
                          </m:ctrlPr>
                        </m:sSupPr>
                        <m:e>
                          <m:r>
                            <a:rPr lang="en-US" sz="2400" b="0" i="1" smtClean="0">
                              <a:latin typeface="Cambria Math" panose="02040503050406030204" pitchFamily="18" charset="0"/>
                              <a:ea typeface="Cambria Math" panose="02040503050406030204" pitchFamily="18" charset="0"/>
                            </a:rPr>
                            <m:t>𝜎</m:t>
                          </m:r>
                        </m:e>
                        <m:sup>
                          <m:r>
                            <a:rPr lang="en-US" sz="2400" b="0" i="1" smtClean="0">
                              <a:latin typeface="Cambria Math" panose="02040503050406030204" pitchFamily="18" charset="0"/>
                              <a:ea typeface="Cambria Math" panose="02040503050406030204" pitchFamily="18" charset="0"/>
                            </a:rPr>
                            <m:t>2</m:t>
                          </m:r>
                        </m:sup>
                      </m:sSup>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𝑥</m:t>
                          </m:r>
                        </m:e>
                        <m:sub>
                          <m:r>
                            <a:rPr lang="en-US" sz="2400" b="0" i="1" smtClean="0">
                              <a:latin typeface="Cambria Math" panose="02040503050406030204" pitchFamily="18" charset="0"/>
                              <a:ea typeface="Cambria Math" panose="02040503050406030204" pitchFamily="18" charset="0"/>
                            </a:rPr>
                            <m:t>1</m:t>
                          </m:r>
                        </m:sub>
                      </m:sSub>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𝑥</m:t>
                          </m:r>
                        </m:e>
                        <m:sub>
                          <m:r>
                            <a:rPr lang="en-US" sz="2400" b="0" i="1" smtClean="0">
                              <a:latin typeface="Cambria Math" panose="02040503050406030204" pitchFamily="18" charset="0"/>
                              <a:ea typeface="Cambria Math" panose="02040503050406030204" pitchFamily="18" charset="0"/>
                            </a:rPr>
                            <m:t>𝑛</m:t>
                          </m:r>
                        </m:sub>
                      </m:sSub>
                      <m:r>
                        <a:rPr lang="en-US" sz="2400" b="0" i="1" smtClean="0">
                          <a:latin typeface="Cambria Math" panose="02040503050406030204" pitchFamily="18" charset="0"/>
                          <a:ea typeface="Cambria Math" panose="02040503050406030204" pitchFamily="18" charset="0"/>
                        </a:rPr>
                        <m:t>)=</m:t>
                      </m:r>
                      <m:nary>
                        <m:naryPr>
                          <m:chr m:val="∏"/>
                          <m:ctrlPr>
                            <a:rPr lang="en-US" sz="2400" i="1">
                              <a:solidFill>
                                <a:schemeClr val="tx1">
                                  <a:lumMod val="75000"/>
                                  <a:lumOff val="25000"/>
                                </a:schemeClr>
                              </a:solidFill>
                              <a:latin typeface="Cambria Math" panose="02040503050406030204" pitchFamily="18" charset="0"/>
                            </a:rPr>
                          </m:ctrlPr>
                        </m:naryPr>
                        <m:sub>
                          <m:r>
                            <m:rPr>
                              <m:brk m:alnAt="23"/>
                            </m:rPr>
                            <a:rPr lang="en-US" sz="2400" i="1">
                              <a:solidFill>
                                <a:schemeClr val="tx1">
                                  <a:lumMod val="75000"/>
                                  <a:lumOff val="25000"/>
                                </a:schemeClr>
                              </a:solidFill>
                              <a:latin typeface="Cambria Math" panose="02040503050406030204" pitchFamily="18" charset="0"/>
                            </a:rPr>
                            <m:t>𝑖</m:t>
                          </m:r>
                          <m:r>
                            <a:rPr lang="en-US" sz="2400" i="1">
                              <a:solidFill>
                                <a:schemeClr val="tx1">
                                  <a:lumMod val="75000"/>
                                  <a:lumOff val="25000"/>
                                </a:schemeClr>
                              </a:solidFill>
                              <a:latin typeface="Cambria Math" panose="02040503050406030204" pitchFamily="18" charset="0"/>
                            </a:rPr>
                            <m:t>=1</m:t>
                          </m:r>
                        </m:sub>
                        <m:sup>
                          <m:r>
                            <a:rPr lang="en-US" sz="2400" i="1">
                              <a:solidFill>
                                <a:schemeClr val="tx1">
                                  <a:lumMod val="75000"/>
                                  <a:lumOff val="25000"/>
                                </a:schemeClr>
                              </a:solidFill>
                              <a:latin typeface="Cambria Math" panose="02040503050406030204" pitchFamily="18" charset="0"/>
                            </a:rPr>
                            <m:t>𝑛</m:t>
                          </m:r>
                        </m:sup>
                        <m:e>
                          <m:f>
                            <m:fPr>
                              <m:ctrlPr>
                                <a:rPr lang="en-US" sz="2400" i="1">
                                  <a:latin typeface="Cambria Math" panose="02040503050406030204" pitchFamily="18" charset="0"/>
                                </a:rPr>
                              </m:ctrlPr>
                            </m:fPr>
                            <m:num>
                              <m:r>
                                <a:rPr lang="en-US" sz="2400" i="1">
                                  <a:latin typeface="Cambria Math" panose="02040503050406030204" pitchFamily="18" charset="0"/>
                                </a:rPr>
                                <m:t>1</m:t>
                              </m:r>
                            </m:num>
                            <m:den>
                              <m:rad>
                                <m:radPr>
                                  <m:degHide m:val="on"/>
                                  <m:ctrlPr>
                                    <a:rPr lang="en-US" sz="2400" i="1">
                                      <a:latin typeface="Cambria Math" panose="02040503050406030204" pitchFamily="18" charset="0"/>
                                    </a:rPr>
                                  </m:ctrlPr>
                                </m:radPr>
                                <m:deg/>
                                <m:e>
                                  <m:r>
                                    <a:rPr lang="en-US" sz="2400" i="1">
                                      <a:latin typeface="Cambria Math" panose="02040503050406030204" pitchFamily="18" charset="0"/>
                                    </a:rPr>
                                    <m:t>2</m:t>
                                  </m:r>
                                  <m:r>
                                    <a:rPr lang="en-US" sz="2400" i="1">
                                      <a:latin typeface="Cambria Math" panose="02040503050406030204" pitchFamily="18" charset="0"/>
                                    </a:rPr>
                                    <m:t>𝜋</m:t>
                                  </m:r>
                                  <m:sSup>
                                    <m:sSupPr>
                                      <m:ctrlPr>
                                        <a:rPr lang="en-US" sz="2400" i="1">
                                          <a:latin typeface="Cambria Math" panose="02040503050406030204" pitchFamily="18" charset="0"/>
                                        </a:rPr>
                                      </m:ctrlPr>
                                    </m:sSupPr>
                                    <m:e>
                                      <m:r>
                                        <a:rPr lang="en-US" sz="2400" i="1">
                                          <a:latin typeface="Cambria Math" panose="02040503050406030204" pitchFamily="18" charset="0"/>
                                        </a:rPr>
                                        <m:t>𝜎</m:t>
                                      </m:r>
                                    </m:e>
                                    <m:sup>
                                      <m:r>
                                        <a:rPr lang="en-US" sz="2400" i="1">
                                          <a:latin typeface="Cambria Math" panose="02040503050406030204" pitchFamily="18" charset="0"/>
                                        </a:rPr>
                                        <m:t>2</m:t>
                                      </m:r>
                                    </m:sup>
                                  </m:sSup>
                                </m:e>
                              </m:rad>
                            </m:den>
                          </m:f>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r>
                                <a:rPr lang="en-US" sz="2400" i="1">
                                  <a:latin typeface="Cambria Math" panose="02040503050406030204" pitchFamily="18" charset="0"/>
                                </a:rPr>
                                <m:t>−</m:t>
                              </m:r>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f>
                                        <m:fPr>
                                          <m:ctrlPr>
                                            <a:rPr lang="en-US" sz="2400" i="1">
                                              <a:latin typeface="Cambria Math" panose="02040503050406030204" pitchFamily="18" charset="0"/>
                                            </a:rPr>
                                          </m:ctrlPr>
                                        </m:fPr>
                                        <m:num>
                                          <m:sSub>
                                            <m:sSubPr>
                                              <m:ctrlPr>
                                                <a:rPr lang="en-US" sz="2400" b="0" i="1" smtClean="0">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𝑖</m:t>
                                              </m:r>
                                            </m:sub>
                                          </m:sSub>
                                          <m:r>
                                            <a:rPr lang="en-US" sz="2400" i="1">
                                              <a:latin typeface="Cambria Math" panose="02040503050406030204" pitchFamily="18" charset="0"/>
                                            </a:rPr>
                                            <m:t>−</m:t>
                                          </m:r>
                                          <m:r>
                                            <a:rPr lang="en-US" sz="2400" i="1">
                                              <a:latin typeface="Cambria Math" panose="02040503050406030204" pitchFamily="18" charset="0"/>
                                            </a:rPr>
                                            <m:t>𝜇</m:t>
                                          </m:r>
                                        </m:num>
                                        <m:den>
                                          <m:r>
                                            <a:rPr lang="en-US" sz="2400" i="1">
                                              <a:latin typeface="Cambria Math" panose="02040503050406030204" pitchFamily="18" charset="0"/>
                                            </a:rPr>
                                            <m:t>𝜎</m:t>
                                          </m:r>
                                        </m:den>
                                      </m:f>
                                    </m:e>
                                  </m:d>
                                </m:e>
                                <m:sup>
                                  <m:r>
                                    <a:rPr lang="en-US" sz="2400" i="1">
                                      <a:latin typeface="Cambria Math" panose="02040503050406030204" pitchFamily="18" charset="0"/>
                                    </a:rPr>
                                    <m:t>2</m:t>
                                  </m:r>
                                </m:sup>
                              </m:sSup>
                            </m:sup>
                          </m:sSup>
                        </m:e>
                      </m:nary>
                    </m:oMath>
                  </m:oMathPara>
                </a14:m>
                <a:endParaRPr lang="en-US" sz="2400" dirty="0"/>
              </a:p>
              <a:p>
                <a:pPr>
                  <a:spcAft>
                    <a:spcPts val="1800"/>
                  </a:spcAft>
                </a:pPr>
                <a:endParaRPr lang="en-US" sz="2400"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680185" y="983807"/>
                <a:ext cx="11162523" cy="4989481"/>
              </a:xfrm>
              <a:blipFill>
                <a:blip r:embed="rId2"/>
                <a:stretch>
                  <a:fillRect l="-796" t="-761" r="-1251" b="-33503"/>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81B7CCDB-6D39-0547-B7B3-C80E39D6513A}" type="slidenum">
              <a:rPr lang="en-US" smtClean="0"/>
              <a:t>15</a:t>
            </a:fld>
            <a:endParaRPr lang="en-US"/>
          </a:p>
        </p:txBody>
      </p:sp>
    </p:spTree>
    <p:extLst>
      <p:ext uri="{BB962C8B-B14F-4D97-AF65-F5344CB8AC3E}">
        <p14:creationId xmlns:p14="http://schemas.microsoft.com/office/powerpoint/2010/main" val="1079084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log-likelihood</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680185" y="1096854"/>
                <a:ext cx="11162523" cy="4588091"/>
              </a:xfrm>
            </p:spPr>
            <p:txBody>
              <a:bodyPr/>
              <a:lstStyle/>
              <a:p>
                <a:pPr>
                  <a:spcAft>
                    <a:spcPts val="1800"/>
                  </a:spcAft>
                </a:pPr>
                <a:r>
                  <a:rPr lang="en-US" sz="2400" dirty="0"/>
                  <a:t>The likelihood function measures how well a model describes observed data. So it makes sense that we want a model (or set of parameters) that maximizes this function.</a:t>
                </a:r>
              </a:p>
              <a:p>
                <a:pPr>
                  <a:spcAft>
                    <a:spcPts val="1800"/>
                  </a:spcAft>
                </a:pPr>
                <a:r>
                  <a:rPr lang="en-US" sz="2400" dirty="0"/>
                  <a:t>Likelihood functions are typically products of many similar pieces, and products are difficult to maximize (both mathematically and numerically).  Why?</a:t>
                </a:r>
              </a:p>
              <a:p>
                <a:pPr>
                  <a:spcAft>
                    <a:spcPts val="1800"/>
                  </a:spcAft>
                </a:pPr>
                <a:r>
                  <a:rPr lang="en-US" sz="2400" dirty="0"/>
                  <a:t>So instead, the log of the likelihood function, called the </a:t>
                </a:r>
                <a:r>
                  <a:rPr lang="en-US" sz="2400" b="1" dirty="0"/>
                  <a:t>log-likelihood function</a:t>
                </a:r>
                <a:r>
                  <a:rPr lang="en-US" sz="2400" dirty="0"/>
                  <a:t>, </a:t>
                </a:r>
                <a14:m>
                  <m:oMath xmlns:m="http://schemas.openxmlformats.org/officeDocument/2006/math">
                    <m:r>
                      <a:rPr lang="en-US" sz="2400" i="1" smtClean="0">
                        <a:latin typeface="Cambria Math" panose="02040503050406030204" pitchFamily="18" charset="0"/>
                        <a:ea typeface="Cambria Math" panose="02040503050406030204" pitchFamily="18" charset="0"/>
                      </a:rPr>
                      <m:t>ℓ</m:t>
                    </m:r>
                  </m:oMath>
                </a14:m>
                <a:r>
                  <a:rPr lang="en-US" sz="2400" dirty="0"/>
                  <a:t>, is used.  For the Normal distribution model:</a:t>
                </a:r>
              </a:p>
              <a:p>
                <a:pPr>
                  <a:spcAft>
                    <a:spcPts val="1800"/>
                  </a:spcAft>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ea typeface="Cambria Math" panose="02040503050406030204" pitchFamily="18" charset="0"/>
                        </a:rPr>
                        <m:t>ℓ </m:t>
                      </m:r>
                      <m:d>
                        <m:dPr>
                          <m:ctrlPr>
                            <a:rPr lang="en-US" sz="2400" i="1">
                              <a:latin typeface="Cambria Math" panose="02040503050406030204" pitchFamily="18" charset="0"/>
                              <a:ea typeface="Cambria Math" panose="02040503050406030204" pitchFamily="18" charset="0"/>
                            </a:rPr>
                          </m:ctrlPr>
                        </m:dPr>
                        <m:e>
                          <m:r>
                            <a:rPr lang="en-US" sz="2400" i="1">
                              <a:latin typeface="Cambria Math" panose="02040503050406030204" pitchFamily="18" charset="0"/>
                              <a:ea typeface="Cambria Math" panose="02040503050406030204" pitchFamily="18" charset="0"/>
                            </a:rPr>
                            <m:t>𝜇</m:t>
                          </m:r>
                          <m:r>
                            <a:rPr lang="en-US" sz="2400" i="1">
                              <a:latin typeface="Cambria Math" panose="02040503050406030204" pitchFamily="18" charset="0"/>
                              <a:ea typeface="Cambria Math" panose="02040503050406030204" pitchFamily="18" charset="0"/>
                            </a:rPr>
                            <m:t>,</m:t>
                          </m:r>
                          <m:sSup>
                            <m:sSupPr>
                              <m:ctrlPr>
                                <a:rPr lang="en-US" sz="2400" i="1">
                                  <a:latin typeface="Cambria Math" panose="02040503050406030204" pitchFamily="18" charset="0"/>
                                  <a:ea typeface="Cambria Math" panose="02040503050406030204" pitchFamily="18" charset="0"/>
                                </a:rPr>
                              </m:ctrlPr>
                            </m:sSupPr>
                            <m:e>
                              <m:r>
                                <a:rPr lang="en-US" sz="2400" i="1">
                                  <a:latin typeface="Cambria Math" panose="02040503050406030204" pitchFamily="18" charset="0"/>
                                  <a:ea typeface="Cambria Math" panose="02040503050406030204" pitchFamily="18" charset="0"/>
                                </a:rPr>
                                <m:t>𝜎</m:t>
                              </m:r>
                            </m:e>
                            <m:sup>
                              <m:r>
                                <a:rPr lang="en-US" sz="2400" i="1">
                                  <a:latin typeface="Cambria Math" panose="02040503050406030204" pitchFamily="18" charset="0"/>
                                  <a:ea typeface="Cambria Math" panose="02040503050406030204" pitchFamily="18" charset="0"/>
                                </a:rPr>
                                <m:t>2</m:t>
                              </m:r>
                            </m:sup>
                          </m:sSup>
                        </m:e>
                        <m:e>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𝑥</m:t>
                              </m:r>
                            </m:e>
                            <m:sub>
                              <m:r>
                                <a:rPr lang="en-US" sz="2400" i="1">
                                  <a:latin typeface="Cambria Math" panose="02040503050406030204" pitchFamily="18" charset="0"/>
                                  <a:ea typeface="Cambria Math" panose="02040503050406030204" pitchFamily="18" charset="0"/>
                                </a:rPr>
                                <m:t>1</m:t>
                              </m:r>
                            </m:sub>
                          </m:sSub>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𝑥</m:t>
                              </m:r>
                            </m:e>
                            <m:sub>
                              <m:r>
                                <a:rPr lang="en-US" sz="2400" i="1">
                                  <a:latin typeface="Cambria Math" panose="02040503050406030204" pitchFamily="18" charset="0"/>
                                  <a:ea typeface="Cambria Math" panose="02040503050406030204" pitchFamily="18" charset="0"/>
                                </a:rPr>
                                <m:t>𝑛</m:t>
                              </m:r>
                            </m:sub>
                          </m:sSub>
                        </m:e>
                      </m:d>
                      <m:r>
                        <a:rPr lang="en-US" sz="2400" i="1">
                          <a:latin typeface="Cambria Math" panose="02040503050406030204" pitchFamily="18" charset="0"/>
                          <a:ea typeface="Cambria Math" panose="02040503050406030204" pitchFamily="18" charset="0"/>
                        </a:rPr>
                        <m:t>=</m:t>
                      </m:r>
                      <m:func>
                        <m:funcPr>
                          <m:ctrlPr>
                            <a:rPr lang="en-US" sz="2400" b="0" i="1" smtClean="0">
                              <a:latin typeface="Cambria Math" panose="02040503050406030204" pitchFamily="18" charset="0"/>
                              <a:ea typeface="Cambria Math" panose="02040503050406030204" pitchFamily="18" charset="0"/>
                            </a:rPr>
                          </m:ctrlPr>
                        </m:funcPr>
                        <m:fName>
                          <m:r>
                            <m:rPr>
                              <m:sty m:val="p"/>
                            </m:rPr>
                            <a:rPr lang="en-US" sz="2400" b="0" i="0" smtClean="0">
                              <a:latin typeface="Cambria Math" panose="02040503050406030204" pitchFamily="18" charset="0"/>
                              <a:ea typeface="Cambria Math" panose="02040503050406030204" pitchFamily="18" charset="0"/>
                            </a:rPr>
                            <m:t>ln</m:t>
                          </m:r>
                        </m:fName>
                        <m:e>
                          <m:d>
                            <m:dPr>
                              <m:ctrlPr>
                                <a:rPr lang="en-US" sz="2400" b="0" i="1" smtClean="0">
                                  <a:latin typeface="Cambria Math" panose="02040503050406030204" pitchFamily="18" charset="0"/>
                                  <a:ea typeface="Cambria Math" panose="02040503050406030204" pitchFamily="18" charset="0"/>
                                </a:rPr>
                              </m:ctrlPr>
                            </m:dPr>
                            <m:e>
                              <m:nary>
                                <m:naryPr>
                                  <m:chr m:val="∏"/>
                                  <m:ctrlPr>
                                    <a:rPr lang="en-US" sz="2400" i="1">
                                      <a:solidFill>
                                        <a:schemeClr val="tx1">
                                          <a:lumMod val="75000"/>
                                          <a:lumOff val="25000"/>
                                        </a:schemeClr>
                                      </a:solidFill>
                                      <a:latin typeface="Cambria Math" panose="02040503050406030204" pitchFamily="18" charset="0"/>
                                    </a:rPr>
                                  </m:ctrlPr>
                                </m:naryPr>
                                <m:sub>
                                  <m:r>
                                    <m:rPr>
                                      <m:brk m:alnAt="23"/>
                                    </m:rPr>
                                    <a:rPr lang="en-US" sz="2400" i="1">
                                      <a:solidFill>
                                        <a:schemeClr val="tx1">
                                          <a:lumMod val="75000"/>
                                          <a:lumOff val="25000"/>
                                        </a:schemeClr>
                                      </a:solidFill>
                                      <a:latin typeface="Cambria Math" panose="02040503050406030204" pitchFamily="18" charset="0"/>
                                    </a:rPr>
                                    <m:t>𝑖</m:t>
                                  </m:r>
                                  <m:r>
                                    <a:rPr lang="en-US" sz="2400" i="1">
                                      <a:solidFill>
                                        <a:schemeClr val="tx1">
                                          <a:lumMod val="75000"/>
                                          <a:lumOff val="25000"/>
                                        </a:schemeClr>
                                      </a:solidFill>
                                      <a:latin typeface="Cambria Math" panose="02040503050406030204" pitchFamily="18" charset="0"/>
                                    </a:rPr>
                                    <m:t>=1</m:t>
                                  </m:r>
                                </m:sub>
                                <m:sup>
                                  <m:r>
                                    <a:rPr lang="en-US" sz="2400" i="1">
                                      <a:solidFill>
                                        <a:schemeClr val="tx1">
                                          <a:lumMod val="75000"/>
                                          <a:lumOff val="25000"/>
                                        </a:schemeClr>
                                      </a:solidFill>
                                      <a:latin typeface="Cambria Math" panose="02040503050406030204" pitchFamily="18" charset="0"/>
                                    </a:rPr>
                                    <m:t>𝑛</m:t>
                                  </m:r>
                                </m:sup>
                                <m:e>
                                  <m:f>
                                    <m:fPr>
                                      <m:ctrlPr>
                                        <a:rPr lang="en-US" sz="2400" i="1">
                                          <a:latin typeface="Cambria Math" panose="02040503050406030204" pitchFamily="18" charset="0"/>
                                        </a:rPr>
                                      </m:ctrlPr>
                                    </m:fPr>
                                    <m:num>
                                      <m:r>
                                        <a:rPr lang="en-US" sz="2400" i="1">
                                          <a:latin typeface="Cambria Math" panose="02040503050406030204" pitchFamily="18" charset="0"/>
                                        </a:rPr>
                                        <m:t>1</m:t>
                                      </m:r>
                                    </m:num>
                                    <m:den>
                                      <m:rad>
                                        <m:radPr>
                                          <m:degHide m:val="on"/>
                                          <m:ctrlPr>
                                            <a:rPr lang="en-US" sz="2400" i="1">
                                              <a:latin typeface="Cambria Math" panose="02040503050406030204" pitchFamily="18" charset="0"/>
                                            </a:rPr>
                                          </m:ctrlPr>
                                        </m:radPr>
                                        <m:deg/>
                                        <m:e>
                                          <m:r>
                                            <a:rPr lang="en-US" sz="2400" i="1">
                                              <a:latin typeface="Cambria Math" panose="02040503050406030204" pitchFamily="18" charset="0"/>
                                            </a:rPr>
                                            <m:t>2</m:t>
                                          </m:r>
                                          <m:r>
                                            <a:rPr lang="en-US" sz="2400" i="1">
                                              <a:latin typeface="Cambria Math" panose="02040503050406030204" pitchFamily="18" charset="0"/>
                                            </a:rPr>
                                            <m:t>𝜋</m:t>
                                          </m:r>
                                          <m:sSup>
                                            <m:sSupPr>
                                              <m:ctrlPr>
                                                <a:rPr lang="en-US" sz="2400" i="1">
                                                  <a:latin typeface="Cambria Math" panose="02040503050406030204" pitchFamily="18" charset="0"/>
                                                </a:rPr>
                                              </m:ctrlPr>
                                            </m:sSupPr>
                                            <m:e>
                                              <m:r>
                                                <a:rPr lang="en-US" sz="2400" i="1">
                                                  <a:latin typeface="Cambria Math" panose="02040503050406030204" pitchFamily="18" charset="0"/>
                                                </a:rPr>
                                                <m:t>𝜎</m:t>
                                              </m:r>
                                            </m:e>
                                            <m:sup>
                                              <m:r>
                                                <a:rPr lang="en-US" sz="2400" i="1">
                                                  <a:latin typeface="Cambria Math" panose="02040503050406030204" pitchFamily="18" charset="0"/>
                                                </a:rPr>
                                                <m:t>2</m:t>
                                              </m:r>
                                            </m:sup>
                                          </m:sSup>
                                        </m:e>
                                      </m:rad>
                                    </m:den>
                                  </m:f>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r>
                                        <a:rPr lang="en-US" sz="2400" i="1">
                                          <a:latin typeface="Cambria Math" panose="02040503050406030204" pitchFamily="18" charset="0"/>
                                        </a:rPr>
                                        <m:t>−</m:t>
                                      </m:r>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r>
                                                    <a:rPr lang="en-US" sz="2400" i="1">
                                                      <a:latin typeface="Cambria Math" panose="02040503050406030204" pitchFamily="18" charset="0"/>
                                                    </a:rPr>
                                                    <m:t>−</m:t>
                                                  </m:r>
                                                  <m:r>
                                                    <a:rPr lang="en-US" sz="2400" i="1">
                                                      <a:latin typeface="Cambria Math" panose="02040503050406030204" pitchFamily="18" charset="0"/>
                                                    </a:rPr>
                                                    <m:t>𝜇</m:t>
                                                  </m:r>
                                                </m:num>
                                                <m:den>
                                                  <m:r>
                                                    <a:rPr lang="en-US" sz="2400" i="1">
                                                      <a:latin typeface="Cambria Math" panose="02040503050406030204" pitchFamily="18" charset="0"/>
                                                    </a:rPr>
                                                    <m:t>𝜎</m:t>
                                                  </m:r>
                                                </m:den>
                                              </m:f>
                                            </m:e>
                                          </m:d>
                                        </m:e>
                                        <m:sup>
                                          <m:r>
                                            <a:rPr lang="en-US" sz="2400" i="1">
                                              <a:latin typeface="Cambria Math" panose="02040503050406030204" pitchFamily="18" charset="0"/>
                                            </a:rPr>
                                            <m:t>2</m:t>
                                          </m:r>
                                        </m:sup>
                                      </m:sSup>
                                    </m:sup>
                                  </m:sSup>
                                </m:e>
                              </m:nary>
                            </m:e>
                          </m:d>
                        </m:e>
                      </m:func>
                      <m:r>
                        <a:rPr lang="en-US" sz="2400" b="0" i="1" smtClean="0">
                          <a:latin typeface="Cambria Math" panose="02040503050406030204" pitchFamily="18" charset="0"/>
                          <a:ea typeface="Cambria Math" panose="02040503050406030204" pitchFamily="18" charset="0"/>
                        </a:rPr>
                        <m:t>=−</m:t>
                      </m:r>
                      <m:nary>
                        <m:naryPr>
                          <m:chr m:val="∑"/>
                          <m:ctrlPr>
                            <a:rPr lang="en-US" sz="2400" b="0" i="1" smtClean="0">
                              <a:latin typeface="Cambria Math" panose="02040503050406030204" pitchFamily="18" charset="0"/>
                              <a:ea typeface="Cambria Math" panose="02040503050406030204" pitchFamily="18" charset="0"/>
                            </a:rPr>
                          </m:ctrlPr>
                        </m:naryPr>
                        <m:sub>
                          <m:r>
                            <m:rPr>
                              <m:brk m:alnAt="23"/>
                            </m:rPr>
                            <a:rPr lang="en-US" sz="2400" b="0" i="1" smtClean="0">
                              <a:latin typeface="Cambria Math" panose="02040503050406030204" pitchFamily="18" charset="0"/>
                              <a:ea typeface="Cambria Math" panose="02040503050406030204" pitchFamily="18" charset="0"/>
                            </a:rPr>
                            <m:t>𝑖</m:t>
                          </m:r>
                          <m:r>
                            <a:rPr lang="en-US" sz="2400" b="0" i="1" smtClean="0">
                              <a:latin typeface="Cambria Math" panose="02040503050406030204" pitchFamily="18" charset="0"/>
                              <a:ea typeface="Cambria Math" panose="02040503050406030204" pitchFamily="18" charset="0"/>
                            </a:rPr>
                            <m:t>=1</m:t>
                          </m:r>
                        </m:sub>
                        <m:sup>
                          <m:r>
                            <a:rPr lang="en-US" sz="2400" b="0" i="1" smtClean="0">
                              <a:latin typeface="Cambria Math" panose="02040503050406030204" pitchFamily="18" charset="0"/>
                              <a:ea typeface="Cambria Math" panose="02040503050406030204" pitchFamily="18" charset="0"/>
                            </a:rPr>
                            <m:t>𝑛</m:t>
                          </m:r>
                        </m:sup>
                        <m:e>
                          <m:rad>
                            <m:radPr>
                              <m:degHide m:val="on"/>
                              <m:ctrlPr>
                                <a:rPr lang="en-US" sz="2400" i="1">
                                  <a:latin typeface="Cambria Math" panose="02040503050406030204" pitchFamily="18" charset="0"/>
                                </a:rPr>
                              </m:ctrlPr>
                            </m:radPr>
                            <m:deg/>
                            <m:e>
                              <m:r>
                                <a:rPr lang="en-US" sz="2400" i="1">
                                  <a:latin typeface="Cambria Math" panose="02040503050406030204" pitchFamily="18" charset="0"/>
                                </a:rPr>
                                <m:t>2</m:t>
                              </m:r>
                              <m:r>
                                <a:rPr lang="en-US" sz="2400" i="1">
                                  <a:latin typeface="Cambria Math" panose="02040503050406030204" pitchFamily="18" charset="0"/>
                                </a:rPr>
                                <m:t>𝜋</m:t>
                              </m:r>
                              <m:sSup>
                                <m:sSupPr>
                                  <m:ctrlPr>
                                    <a:rPr lang="en-US" sz="2400" i="1">
                                      <a:latin typeface="Cambria Math" panose="02040503050406030204" pitchFamily="18" charset="0"/>
                                    </a:rPr>
                                  </m:ctrlPr>
                                </m:sSupPr>
                                <m:e>
                                  <m:r>
                                    <a:rPr lang="en-US" sz="2400" i="1">
                                      <a:latin typeface="Cambria Math" panose="02040503050406030204" pitchFamily="18" charset="0"/>
                                    </a:rPr>
                                    <m:t>𝜎</m:t>
                                  </m:r>
                                </m:e>
                                <m:sup>
                                  <m:r>
                                    <a:rPr lang="en-US" sz="2400" i="1">
                                      <a:latin typeface="Cambria Math" panose="02040503050406030204" pitchFamily="18" charset="0"/>
                                    </a:rPr>
                                    <m:t>2</m:t>
                                  </m:r>
                                </m:sup>
                              </m:sSup>
                            </m:e>
                          </m:rad>
                        </m:e>
                      </m:nary>
                      <m:r>
                        <a:rPr lang="en-US" sz="2400" i="1">
                          <a:latin typeface="Cambria Math" panose="02040503050406030204" pitchFamily="18" charset="0"/>
                          <a:ea typeface="Cambria Math" panose="02040503050406030204" pitchFamily="18" charset="0"/>
                        </a:rPr>
                        <m:t>−</m:t>
                      </m:r>
                      <m:nary>
                        <m:naryPr>
                          <m:chr m:val="∑"/>
                          <m:ctrlPr>
                            <a:rPr lang="en-US" sz="2400" i="1">
                              <a:latin typeface="Cambria Math" panose="02040503050406030204" pitchFamily="18" charset="0"/>
                              <a:ea typeface="Cambria Math" panose="02040503050406030204" pitchFamily="18" charset="0"/>
                            </a:rPr>
                          </m:ctrlPr>
                        </m:naryPr>
                        <m:sub>
                          <m:r>
                            <m:rPr>
                              <m:brk m:alnAt="23"/>
                            </m:rPr>
                            <a:rPr lang="en-US" sz="2400" i="1">
                              <a:latin typeface="Cambria Math" panose="02040503050406030204" pitchFamily="18" charset="0"/>
                              <a:ea typeface="Cambria Math" panose="02040503050406030204" pitchFamily="18" charset="0"/>
                            </a:rPr>
                            <m:t>𝑖</m:t>
                          </m:r>
                          <m:r>
                            <a:rPr lang="en-US" sz="2400" i="1">
                              <a:latin typeface="Cambria Math" panose="02040503050406030204" pitchFamily="18" charset="0"/>
                              <a:ea typeface="Cambria Math" panose="02040503050406030204" pitchFamily="18" charset="0"/>
                            </a:rPr>
                            <m:t>=1</m:t>
                          </m:r>
                        </m:sub>
                        <m:sup>
                          <m:r>
                            <a:rPr lang="en-US" sz="2400" i="1">
                              <a:latin typeface="Cambria Math" panose="02040503050406030204" pitchFamily="18" charset="0"/>
                              <a:ea typeface="Cambria Math" panose="02040503050406030204" pitchFamily="18" charset="0"/>
                            </a:rPr>
                            <m:t>𝑛</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r>
                                        <a:rPr lang="en-US" sz="2400" i="1">
                                          <a:latin typeface="Cambria Math" panose="02040503050406030204" pitchFamily="18" charset="0"/>
                                        </a:rPr>
                                        <m:t>−</m:t>
                                      </m:r>
                                      <m:r>
                                        <a:rPr lang="en-US" sz="2400" i="1">
                                          <a:latin typeface="Cambria Math" panose="02040503050406030204" pitchFamily="18" charset="0"/>
                                        </a:rPr>
                                        <m:t>𝜇</m:t>
                                      </m:r>
                                    </m:num>
                                    <m:den>
                                      <m:r>
                                        <a:rPr lang="en-US" sz="2400" i="1">
                                          <a:latin typeface="Cambria Math" panose="02040503050406030204" pitchFamily="18" charset="0"/>
                                        </a:rPr>
                                        <m:t>𝜎</m:t>
                                      </m:r>
                                    </m:den>
                                  </m:f>
                                </m:e>
                              </m:d>
                            </m:e>
                            <m:sup>
                              <m:r>
                                <a:rPr lang="en-US" sz="2400" i="1">
                                  <a:latin typeface="Cambria Math" panose="02040503050406030204" pitchFamily="18" charset="0"/>
                                </a:rPr>
                                <m:t>2</m:t>
                              </m:r>
                            </m:sup>
                          </m:sSup>
                        </m:e>
                      </m:nary>
                    </m:oMath>
                  </m:oMathPara>
                </a14:m>
                <a:endParaRPr lang="en-US" sz="2400" dirty="0"/>
              </a:p>
              <a:p>
                <a:pPr>
                  <a:spcAft>
                    <a:spcPts val="1800"/>
                  </a:spcAft>
                </a:pPr>
                <a:r>
                  <a:rPr lang="en-US" sz="2400" dirty="0"/>
                  <a:t>If the goal is optimization, why is transforming via the log function a good choice?</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680185" y="1096854"/>
                <a:ext cx="11162523" cy="4588091"/>
              </a:xfrm>
              <a:blipFill>
                <a:blip r:embed="rId2"/>
                <a:stretch>
                  <a:fillRect l="-796" t="-826" r="-1251" b="-28926"/>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81B7CCDB-6D39-0547-B7B3-C80E39D6513A}" type="slidenum">
              <a:rPr lang="en-US" smtClean="0"/>
              <a:t>16</a:t>
            </a:fld>
            <a:endParaRPr lang="en-US"/>
          </a:p>
        </p:txBody>
      </p:sp>
    </p:spTree>
    <p:extLst>
      <p:ext uri="{BB962C8B-B14F-4D97-AF65-F5344CB8AC3E}">
        <p14:creationId xmlns:p14="http://schemas.microsoft.com/office/powerpoint/2010/main" val="3535592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Maximizing the likelihood</a:t>
            </a:r>
          </a:p>
        </p:txBody>
      </p:sp>
      <p:sp>
        <p:nvSpPr>
          <p:cNvPr id="3" name="Content Placeholder 2"/>
          <p:cNvSpPr>
            <a:spLocks noGrp="1"/>
          </p:cNvSpPr>
          <p:nvPr>
            <p:ph idx="1"/>
          </p:nvPr>
        </p:nvSpPr>
        <p:spPr>
          <a:xfrm>
            <a:off x="680185" y="1096854"/>
            <a:ext cx="11162523" cy="4588091"/>
          </a:xfrm>
        </p:spPr>
        <p:txBody>
          <a:bodyPr/>
          <a:lstStyle/>
          <a:p>
            <a:pPr>
              <a:spcAft>
                <a:spcPts val="1800"/>
              </a:spcAft>
            </a:pPr>
            <a:r>
              <a:rPr lang="en-US" sz="2400" dirty="0"/>
              <a:t>In order to choose the best Normal distribution to describe a set of data, we should maximize the likelihood that chooses the best set of parameters given the data.</a:t>
            </a:r>
          </a:p>
          <a:p>
            <a:pPr>
              <a:spcAft>
                <a:spcPts val="1800"/>
              </a:spcAft>
            </a:pPr>
            <a:r>
              <a:rPr lang="en-US" sz="2400" dirty="0"/>
              <a:t>The </a:t>
            </a:r>
            <a:r>
              <a:rPr lang="en-US" sz="2400" b="1" dirty="0"/>
              <a:t>maximum likelihood estimates </a:t>
            </a:r>
            <a:r>
              <a:rPr lang="en-US" sz="2400" dirty="0"/>
              <a:t>for a statistical model are those that maximize the likelihood function given the observed data.  </a:t>
            </a:r>
          </a:p>
          <a:p>
            <a:pPr>
              <a:spcAft>
                <a:spcPts val="1800"/>
              </a:spcAft>
            </a:pPr>
            <a:r>
              <a:rPr lang="en-US" sz="2400" dirty="0"/>
              <a:t>How do we do this mathematically?  How could we do this computationally?</a:t>
            </a:r>
          </a:p>
          <a:p>
            <a:pPr>
              <a:spcAft>
                <a:spcPts val="1800"/>
              </a:spcAft>
            </a:pPr>
            <a:endParaRPr lang="en-US" sz="900" dirty="0"/>
          </a:p>
          <a:p>
            <a:pPr>
              <a:spcAft>
                <a:spcPts val="1800"/>
              </a:spcAft>
            </a:pPr>
            <a:r>
              <a:rPr lang="en-US" sz="2400" dirty="0"/>
              <a:t>With Math: ______________________________________________________</a:t>
            </a:r>
          </a:p>
          <a:p>
            <a:pPr>
              <a:spcAft>
                <a:spcPts val="1800"/>
              </a:spcAft>
            </a:pPr>
            <a:endParaRPr lang="en-US" sz="900" dirty="0"/>
          </a:p>
          <a:p>
            <a:pPr>
              <a:spcAft>
                <a:spcPts val="1800"/>
              </a:spcAft>
            </a:pPr>
            <a:r>
              <a:rPr lang="en-US" sz="2400" dirty="0"/>
              <a:t>With Computers:__________________________________________________</a:t>
            </a:r>
          </a:p>
          <a:p>
            <a:pPr>
              <a:spcAft>
                <a:spcPts val="1800"/>
              </a:spcAft>
            </a:pPr>
            <a:endParaRPr lang="en-US" sz="2400" dirty="0"/>
          </a:p>
          <a:p>
            <a:pPr>
              <a:spcAft>
                <a:spcPts val="1800"/>
              </a:spcAft>
            </a:pPr>
            <a:endParaRPr lang="en-US" sz="2400" dirty="0"/>
          </a:p>
          <a:p>
            <a:pPr>
              <a:spcAft>
                <a:spcPts val="1800"/>
              </a:spcAft>
            </a:pPr>
            <a:endParaRPr lang="en-US" sz="2400" dirty="0"/>
          </a:p>
        </p:txBody>
      </p:sp>
      <p:sp>
        <p:nvSpPr>
          <p:cNvPr id="4" name="Slide Number Placeholder 3"/>
          <p:cNvSpPr>
            <a:spLocks noGrp="1"/>
          </p:cNvSpPr>
          <p:nvPr>
            <p:ph type="sldNum" sz="quarter" idx="12"/>
          </p:nvPr>
        </p:nvSpPr>
        <p:spPr/>
        <p:txBody>
          <a:bodyPr/>
          <a:lstStyle/>
          <a:p>
            <a:fld id="{81B7CCDB-6D39-0547-B7B3-C80E39D6513A}" type="slidenum">
              <a:rPr lang="en-US" smtClean="0"/>
              <a:t>17</a:t>
            </a:fld>
            <a:endParaRPr lang="en-US"/>
          </a:p>
        </p:txBody>
      </p:sp>
    </p:spTree>
    <p:extLst>
      <p:ext uri="{BB962C8B-B14F-4D97-AF65-F5344CB8AC3E}">
        <p14:creationId xmlns:p14="http://schemas.microsoft.com/office/powerpoint/2010/main" val="3053654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Likelihood function example</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680185" y="1096854"/>
                <a:ext cx="11162523" cy="4588091"/>
              </a:xfrm>
            </p:spPr>
            <p:txBody>
              <a:bodyPr/>
              <a:lstStyle/>
              <a:p>
                <a:pPr>
                  <a:spcAft>
                    <a:spcPts val="1800"/>
                  </a:spcAft>
                </a:pPr>
                <a:r>
                  <a:rPr lang="en-US" sz="2400" dirty="0"/>
                  <a:t>3 observations are collected [3, 5, 10] that are thought to come from a normal distribution with unknown mean, </a:t>
                </a:r>
                <a14:m>
                  <m:oMath xmlns:m="http://schemas.openxmlformats.org/officeDocument/2006/math">
                    <m:r>
                      <a:rPr lang="en-US" sz="2400" b="0" i="0" smtClean="0">
                        <a:latin typeface="Cambria Math" panose="02040503050406030204" pitchFamily="18" charset="0"/>
                      </a:rPr>
                      <m:t> </m:t>
                    </m:r>
                    <m:r>
                      <a:rPr lang="en-US" sz="2400" b="0" i="1" smtClean="0">
                        <a:latin typeface="Cambria Math" panose="02040503050406030204" pitchFamily="18" charset="0"/>
                      </a:rPr>
                      <m:t>𝜇</m:t>
                    </m:r>
                  </m:oMath>
                </a14:m>
                <a:r>
                  <a:rPr lang="en-US" sz="2400" dirty="0"/>
                  <a:t>, but is known to have a variance of </a:t>
                </a:r>
                <a14:m>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𝜎</m:t>
                        </m:r>
                      </m:e>
                      <m:sup>
                        <m:r>
                          <a:rPr lang="en-US" sz="2400" b="0" i="1" smtClean="0">
                            <a:latin typeface="Cambria Math" panose="02040503050406030204" pitchFamily="18" charset="0"/>
                          </a:rPr>
                          <m:t>2</m:t>
                        </m:r>
                      </m:sup>
                    </m:sSup>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2</m:t>
                        </m:r>
                      </m:e>
                      <m:sup>
                        <m:r>
                          <a:rPr lang="en-US" sz="2400" b="0" i="1" smtClean="0">
                            <a:latin typeface="Cambria Math" panose="02040503050406030204" pitchFamily="18" charset="0"/>
                          </a:rPr>
                          <m:t>2</m:t>
                        </m:r>
                      </m:sup>
                    </m:sSup>
                  </m:oMath>
                </a14:m>
                <a:br>
                  <a:rPr lang="en-US" sz="2400" dirty="0"/>
                </a:br>
                <a:r>
                  <a:rPr lang="en-US" sz="2400" dirty="0"/>
                  <a:t>(yes, this is contrived).</a:t>
                </a:r>
              </a:p>
              <a:p>
                <a:pPr>
                  <a:spcAft>
                    <a:spcPts val="1800"/>
                  </a:spcAft>
                </a:pPr>
                <a:r>
                  <a:rPr lang="en-US" sz="2400" dirty="0"/>
                  <a:t>Let’s plot the likelihood and log-likelihood functions:</a:t>
                </a:r>
              </a:p>
              <a:p>
                <a:pPr>
                  <a:spcAft>
                    <a:spcPts val="1800"/>
                  </a:spcAft>
                </a:pPr>
                <a:endParaRPr lang="en-US" sz="2400" dirty="0"/>
              </a:p>
              <a:p>
                <a:pPr>
                  <a:spcAft>
                    <a:spcPts val="1800"/>
                  </a:spcAft>
                </a:pPr>
                <a:endParaRPr lang="en-US" sz="2400"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680185" y="1096854"/>
                <a:ext cx="11162523" cy="4588091"/>
              </a:xfrm>
              <a:blipFill>
                <a:blip r:embed="rId2"/>
                <a:stretch>
                  <a:fillRect l="-796" t="-826"/>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81B7CCDB-6D39-0547-B7B3-C80E39D6513A}" type="slidenum">
              <a:rPr lang="en-US" smtClean="0"/>
              <a:t>18</a:t>
            </a:fld>
            <a:endParaRPr lang="en-US"/>
          </a:p>
        </p:txBody>
      </p:sp>
      <p:pic>
        <p:nvPicPr>
          <p:cNvPr id="5" name="Picture 4">
            <a:extLst>
              <a:ext uri="{FF2B5EF4-FFF2-40B4-BE49-F238E27FC236}">
                <a16:creationId xmlns:a16="http://schemas.microsoft.com/office/drawing/2014/main" id="{729A5F46-CF95-4F44-A705-AD5CBFAD5FF6}"/>
              </a:ext>
            </a:extLst>
          </p:cNvPr>
          <p:cNvPicPr>
            <a:picLocks noChangeAspect="1"/>
          </p:cNvPicPr>
          <p:nvPr/>
        </p:nvPicPr>
        <p:blipFill>
          <a:blip r:embed="rId3"/>
          <a:stretch>
            <a:fillRect/>
          </a:stretch>
        </p:blipFill>
        <p:spPr>
          <a:xfrm>
            <a:off x="1414363" y="2959907"/>
            <a:ext cx="4360195" cy="3082966"/>
          </a:xfrm>
          <a:prstGeom prst="rect">
            <a:avLst/>
          </a:prstGeom>
        </p:spPr>
      </p:pic>
      <p:pic>
        <p:nvPicPr>
          <p:cNvPr id="6" name="Picture 5">
            <a:extLst>
              <a:ext uri="{FF2B5EF4-FFF2-40B4-BE49-F238E27FC236}">
                <a16:creationId xmlns:a16="http://schemas.microsoft.com/office/drawing/2014/main" id="{F2FD9C4E-9661-1144-B742-CEAAFA1D41C8}"/>
              </a:ext>
            </a:extLst>
          </p:cNvPr>
          <p:cNvPicPr>
            <a:picLocks noChangeAspect="1"/>
          </p:cNvPicPr>
          <p:nvPr/>
        </p:nvPicPr>
        <p:blipFill>
          <a:blip r:embed="rId4"/>
          <a:stretch>
            <a:fillRect/>
          </a:stretch>
        </p:blipFill>
        <p:spPr>
          <a:xfrm>
            <a:off x="6350164" y="2959907"/>
            <a:ext cx="4206999" cy="3099894"/>
          </a:xfrm>
          <a:prstGeom prst="rect">
            <a:avLst/>
          </a:prstGeom>
        </p:spPr>
      </p:pic>
    </p:spTree>
    <p:extLst>
      <p:ext uri="{BB962C8B-B14F-4D97-AF65-F5344CB8AC3E}">
        <p14:creationId xmlns:p14="http://schemas.microsoft.com/office/powerpoint/2010/main" val="4124969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Outline </a:t>
            </a:r>
            <a:br>
              <a:rPr lang="en-US" dirty="0"/>
            </a:br>
            <a:endParaRPr lang="en-US" dirty="0"/>
          </a:p>
        </p:txBody>
      </p:sp>
      <p:sp>
        <p:nvSpPr>
          <p:cNvPr id="4" name="Slide Number Placeholder 3"/>
          <p:cNvSpPr>
            <a:spLocks noGrp="1"/>
          </p:cNvSpPr>
          <p:nvPr>
            <p:ph type="sldNum" sz="quarter" idx="12"/>
          </p:nvPr>
        </p:nvSpPr>
        <p:spPr/>
        <p:txBody>
          <a:bodyPr/>
          <a:lstStyle/>
          <a:p>
            <a:fld id="{81B7CCDB-6D39-0547-B7B3-C80E39D6513A}" type="slidenum">
              <a:rPr lang="en-US" smtClean="0"/>
              <a:t>1</a:t>
            </a:fld>
            <a:endParaRPr lang="en-US"/>
          </a:p>
        </p:txBody>
      </p:sp>
      <p:sp>
        <p:nvSpPr>
          <p:cNvPr id="5" name="Content Placeholder 2">
            <a:extLst>
              <a:ext uri="{FF2B5EF4-FFF2-40B4-BE49-F238E27FC236}">
                <a16:creationId xmlns:a16="http://schemas.microsoft.com/office/drawing/2014/main" id="{91E54E5B-C88E-ED43-B951-CBA664C28785}"/>
              </a:ext>
            </a:extLst>
          </p:cNvPr>
          <p:cNvSpPr txBox="1">
            <a:spLocks/>
          </p:cNvSpPr>
          <p:nvPr/>
        </p:nvSpPr>
        <p:spPr>
          <a:xfrm>
            <a:off x="1041240" y="1134895"/>
            <a:ext cx="10045860" cy="4674402"/>
          </a:xfrm>
          <a:prstGeom prst="rect">
            <a:avLst/>
          </a:prstGeom>
          <a:ln w="12700">
            <a:noFill/>
          </a:ln>
        </p:spPr>
        <p:txBody>
          <a:bodyPr/>
          <a:lstStyle>
            <a:lvl1pPr marL="0" indent="0" algn="l" defTabSz="457182" rtl="0" eaLnBrk="1" latinLnBrk="0" hangingPunct="1">
              <a:spcBef>
                <a:spcPct val="20000"/>
              </a:spcBef>
              <a:buFont typeface="Arial"/>
              <a:buNone/>
              <a:defRPr sz="2800" kern="1200">
                <a:solidFill>
                  <a:srgbClr val="464646"/>
                </a:solidFill>
                <a:latin typeface="Karla"/>
                <a:ea typeface="+mn-ea"/>
                <a:cs typeface="Karla"/>
              </a:defRPr>
            </a:lvl1pPr>
            <a:lvl2pPr marL="742920" indent="-285738" algn="l" defTabSz="457182" rtl="0" eaLnBrk="1" latinLnBrk="0" hangingPunct="1">
              <a:spcBef>
                <a:spcPct val="20000"/>
              </a:spcBef>
              <a:buFont typeface="Arial"/>
              <a:buChar char="–"/>
              <a:defRPr sz="2400" kern="1200">
                <a:solidFill>
                  <a:srgbClr val="464646"/>
                </a:solidFill>
                <a:latin typeface="Karla"/>
                <a:ea typeface="+mn-ea"/>
                <a:cs typeface="Karla"/>
              </a:defRPr>
            </a:lvl2pPr>
            <a:lvl3pPr marL="1142954" indent="-228590" algn="l" defTabSz="457182" rtl="0" eaLnBrk="1" latinLnBrk="0" hangingPunct="1">
              <a:spcBef>
                <a:spcPct val="20000"/>
              </a:spcBef>
              <a:buFont typeface="Arial"/>
              <a:buChar char="•"/>
              <a:defRPr sz="2000" kern="1200">
                <a:solidFill>
                  <a:srgbClr val="464646"/>
                </a:solidFill>
                <a:latin typeface="Karla"/>
                <a:ea typeface="+mn-ea"/>
                <a:cs typeface="Karla"/>
              </a:defRPr>
            </a:lvl3pPr>
            <a:lvl4pPr marL="1600136" indent="-228590" algn="l" defTabSz="457182" rtl="0" eaLnBrk="1" latinLnBrk="0" hangingPunct="1">
              <a:spcBef>
                <a:spcPct val="20000"/>
              </a:spcBef>
              <a:buFont typeface="Arial"/>
              <a:buChar char="–"/>
              <a:defRPr sz="1800" kern="1200">
                <a:solidFill>
                  <a:srgbClr val="464646"/>
                </a:solidFill>
                <a:latin typeface="Karla"/>
                <a:ea typeface="+mn-ea"/>
                <a:cs typeface="Karla"/>
              </a:defRPr>
            </a:lvl4pPr>
            <a:lvl5pPr marL="2057317" indent="-228590" algn="l" defTabSz="457182" rtl="0" eaLnBrk="1" latinLnBrk="0" hangingPunct="1">
              <a:spcBef>
                <a:spcPct val="20000"/>
              </a:spcBef>
              <a:buFont typeface="Arial"/>
              <a:buChar char="»"/>
              <a:defRPr sz="1800" kern="1200">
                <a:solidFill>
                  <a:srgbClr val="464646"/>
                </a:solidFill>
                <a:latin typeface="Karla"/>
                <a:ea typeface="+mn-ea"/>
                <a:cs typeface="Karla"/>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spcBef>
                <a:spcPts val="600"/>
              </a:spcBef>
              <a:spcAft>
                <a:spcPts val="600"/>
              </a:spcAft>
              <a:buFont typeface="Arial" charset="0"/>
              <a:buChar char="•"/>
            </a:pPr>
            <a:r>
              <a:rPr lang="en-US" sz="2400" dirty="0">
                <a:latin typeface="Karla" charset="0"/>
                <a:ea typeface="Karla" charset="0"/>
                <a:cs typeface="Karla" charset="0"/>
              </a:rPr>
              <a:t>Probability Review</a:t>
            </a:r>
          </a:p>
          <a:p>
            <a:pPr marL="1085820" lvl="1" indent="-342900">
              <a:spcBef>
                <a:spcPts val="600"/>
              </a:spcBef>
              <a:spcAft>
                <a:spcPts val="600"/>
              </a:spcAft>
              <a:buFont typeface="Arial" charset="0"/>
              <a:buChar char="•"/>
            </a:pPr>
            <a:r>
              <a:rPr lang="en-US" sz="2000" dirty="0">
                <a:latin typeface="Karla" charset="0"/>
                <a:ea typeface="Karla" charset="0"/>
                <a:cs typeface="Karla" charset="0"/>
              </a:rPr>
              <a:t>Binomial Distribution</a:t>
            </a:r>
          </a:p>
          <a:p>
            <a:pPr marL="1085820" lvl="1" indent="-342900">
              <a:spcBef>
                <a:spcPts val="600"/>
              </a:spcBef>
              <a:spcAft>
                <a:spcPts val="600"/>
              </a:spcAft>
              <a:buFont typeface="Arial" charset="0"/>
              <a:buChar char="•"/>
            </a:pPr>
            <a:r>
              <a:rPr lang="en-US" sz="2000" dirty="0">
                <a:latin typeface="Karla" charset="0"/>
                <a:ea typeface="Karla" charset="0"/>
                <a:cs typeface="Karla" charset="0"/>
              </a:rPr>
              <a:t>Normal Distribution</a:t>
            </a:r>
          </a:p>
          <a:p>
            <a:pPr marL="342900" indent="-342900">
              <a:spcBef>
                <a:spcPts val="600"/>
              </a:spcBef>
              <a:spcAft>
                <a:spcPts val="600"/>
              </a:spcAft>
              <a:buFont typeface="Arial" charset="0"/>
              <a:buChar char="•"/>
            </a:pPr>
            <a:r>
              <a:rPr lang="en-US" sz="2400" dirty="0">
                <a:latin typeface="Karla" charset="0"/>
                <a:ea typeface="Karla" charset="0"/>
                <a:cs typeface="Karla" charset="0"/>
              </a:rPr>
              <a:t>Modeling Data with Probability Distributions</a:t>
            </a:r>
          </a:p>
          <a:p>
            <a:pPr marL="342900" indent="-342900">
              <a:spcBef>
                <a:spcPts val="600"/>
              </a:spcBef>
              <a:spcAft>
                <a:spcPts val="600"/>
              </a:spcAft>
              <a:buFont typeface="Arial" charset="0"/>
              <a:buChar char="•"/>
            </a:pPr>
            <a:r>
              <a:rPr lang="en-US" sz="2400" dirty="0">
                <a:latin typeface="Karla" charset="0"/>
                <a:ea typeface="Karla" charset="0"/>
                <a:cs typeface="Karla" charset="0"/>
              </a:rPr>
              <a:t>Likelihood Theory</a:t>
            </a:r>
          </a:p>
          <a:p>
            <a:pPr marL="342900" indent="-342900">
              <a:spcBef>
                <a:spcPts val="600"/>
              </a:spcBef>
              <a:spcAft>
                <a:spcPts val="600"/>
              </a:spcAft>
              <a:buFont typeface="Arial" charset="0"/>
              <a:buChar char="•"/>
            </a:pPr>
            <a:r>
              <a:rPr lang="en-US" sz="2400" dirty="0">
                <a:latin typeface="Karla" charset="0"/>
                <a:ea typeface="Karla" charset="0"/>
                <a:cs typeface="Karla" charset="0"/>
              </a:rPr>
              <a:t>Modeling Linear Regression Probabilistically</a:t>
            </a:r>
          </a:p>
          <a:p>
            <a:pPr marL="342900" indent="-342900">
              <a:spcBef>
                <a:spcPts val="600"/>
              </a:spcBef>
              <a:spcAft>
                <a:spcPts val="600"/>
              </a:spcAft>
              <a:buFont typeface="Arial" charset="0"/>
              <a:buChar char="•"/>
            </a:pPr>
            <a:r>
              <a:rPr lang="en-US" sz="2400" dirty="0" err="1">
                <a:latin typeface="Courier New" panose="02070309020205020404" pitchFamily="49" charset="0"/>
                <a:ea typeface="Karla" charset="0"/>
                <a:cs typeface="Courier New" panose="02070309020205020404" pitchFamily="49" charset="0"/>
              </a:rPr>
              <a:t>statmodels</a:t>
            </a:r>
            <a:endParaRPr lang="en-US" sz="2400" dirty="0">
              <a:latin typeface="Courier New" panose="02070309020205020404" pitchFamily="49" charset="0"/>
              <a:ea typeface="Karla" charset="0"/>
              <a:cs typeface="Courier New" panose="02070309020205020404" pitchFamily="49" charset="0"/>
            </a:endParaRPr>
          </a:p>
        </p:txBody>
      </p:sp>
    </p:spTree>
    <p:extLst>
      <p:ext uri="{BB962C8B-B14F-4D97-AF65-F5344CB8AC3E}">
        <p14:creationId xmlns:p14="http://schemas.microsoft.com/office/powerpoint/2010/main" val="31470396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600"/>
              </a:spcBef>
              <a:spcAft>
                <a:spcPts val="600"/>
              </a:spcAft>
            </a:pPr>
            <a:r>
              <a:rPr lang="en-US" dirty="0">
                <a:latin typeface="Karla" charset="0"/>
                <a:ea typeface="Karla" charset="0"/>
                <a:cs typeface="Karla" charset="0"/>
              </a:rPr>
              <a:t>Modeling Linear Regression Probabilistically</a:t>
            </a:r>
          </a:p>
        </p:txBody>
      </p:sp>
      <p:sp>
        <p:nvSpPr>
          <p:cNvPr id="3" name="Slide Number Placeholder 2"/>
          <p:cNvSpPr>
            <a:spLocks noGrp="1"/>
          </p:cNvSpPr>
          <p:nvPr>
            <p:ph type="sldNum" sz="quarter" idx="12"/>
          </p:nvPr>
        </p:nvSpPr>
        <p:spPr/>
        <p:txBody>
          <a:bodyPr/>
          <a:lstStyle/>
          <a:p>
            <a:fld id="{81B7CCDB-6D39-0547-B7B3-C80E39D6513A}" type="slidenum">
              <a:rPr lang="en-US" smtClean="0"/>
              <a:t>19</a:t>
            </a:fld>
            <a:endParaRPr lang="en-US"/>
          </a:p>
        </p:txBody>
      </p:sp>
    </p:spTree>
    <p:extLst>
      <p:ext uri="{BB962C8B-B14F-4D97-AF65-F5344CB8AC3E}">
        <p14:creationId xmlns:p14="http://schemas.microsoft.com/office/powerpoint/2010/main" val="16475283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Simple Linear Regression Model </a:t>
            </a:r>
          </a:p>
        </p:txBody>
      </p:sp>
      <p:sp>
        <p:nvSpPr>
          <p:cNvPr id="4" name="Slide Number Placeholder 3"/>
          <p:cNvSpPr>
            <a:spLocks noGrp="1"/>
          </p:cNvSpPr>
          <p:nvPr>
            <p:ph type="sldNum" sz="quarter" idx="12"/>
          </p:nvPr>
        </p:nvSpPr>
        <p:spPr/>
        <p:txBody>
          <a:bodyPr/>
          <a:lstStyle/>
          <a:p>
            <a:fld id="{81B7CCDB-6D39-0547-B7B3-C80E39D6513A}" type="slidenum">
              <a:rPr lang="en-US" smtClean="0"/>
              <a:t>20</a:t>
            </a:fld>
            <a:endParaRPr lang="en-US"/>
          </a:p>
        </p:txBody>
      </p:sp>
      <mc:AlternateContent xmlns:mc="http://schemas.openxmlformats.org/markup-compatibility/2006">
        <mc:Choice xmlns:a14="http://schemas.microsoft.com/office/drawing/2010/main" Requires="a14">
          <p:sp>
            <p:nvSpPr>
              <p:cNvPr id="9" name="Content Placeholder 2">
                <a:extLst>
                  <a:ext uri="{FF2B5EF4-FFF2-40B4-BE49-F238E27FC236}">
                    <a16:creationId xmlns:a16="http://schemas.microsoft.com/office/drawing/2014/main" id="{AB1A6B4A-4741-074E-BB1B-E2C6C513E9AC}"/>
                  </a:ext>
                </a:extLst>
              </p:cNvPr>
              <p:cNvSpPr>
                <a:spLocks noGrp="1"/>
              </p:cNvSpPr>
              <p:nvPr>
                <p:ph idx="1"/>
              </p:nvPr>
            </p:nvSpPr>
            <p:spPr>
              <a:xfrm>
                <a:off x="680185" y="1096854"/>
                <a:ext cx="11162523" cy="4947685"/>
              </a:xfrm>
            </p:spPr>
            <p:txBody>
              <a:bodyPr/>
              <a:lstStyle/>
              <a:p>
                <a:r>
                  <a:rPr lang="en-US" sz="2400" dirty="0">
                    <a:solidFill>
                      <a:schemeClr val="tx1">
                        <a:lumMod val="75000"/>
                        <a:lumOff val="25000"/>
                      </a:schemeClr>
                    </a:solidFill>
                    <a:latin typeface="Karla" charset="0"/>
                    <a:ea typeface="Karla" charset="0"/>
                    <a:cs typeface="Karla" charset="0"/>
                  </a:rPr>
                  <a:t>We’ve defined the linear regression model to predict the </a:t>
                </a:r>
                <a:r>
                  <a:rPr lang="en-US" sz="2400" i="1" dirty="0" err="1">
                    <a:solidFill>
                      <a:schemeClr val="tx1">
                        <a:lumMod val="75000"/>
                        <a:lumOff val="25000"/>
                      </a:schemeClr>
                    </a:solidFill>
                    <a:latin typeface="Karla" charset="0"/>
                    <a:ea typeface="Karla" charset="0"/>
                    <a:cs typeface="Karla" charset="0"/>
                  </a:rPr>
                  <a:t>i</a:t>
                </a:r>
                <a:r>
                  <a:rPr lang="en-US" sz="2400" dirty="0" err="1">
                    <a:solidFill>
                      <a:schemeClr val="tx1">
                        <a:lumMod val="75000"/>
                        <a:lumOff val="25000"/>
                      </a:schemeClr>
                    </a:solidFill>
                    <a:latin typeface="Karla" charset="0"/>
                    <a:ea typeface="Karla" charset="0"/>
                    <a:cs typeface="Karla" charset="0"/>
                  </a:rPr>
                  <a:t>-th</a:t>
                </a:r>
                <a:r>
                  <a:rPr lang="en-US" sz="2400" dirty="0">
                    <a:solidFill>
                      <a:schemeClr val="tx1">
                        <a:lumMod val="75000"/>
                        <a:lumOff val="25000"/>
                      </a:schemeClr>
                    </a:solidFill>
                    <a:latin typeface="Karla" charset="0"/>
                    <a:ea typeface="Karla" charset="0"/>
                    <a:cs typeface="Karla" charset="0"/>
                  </a:rPr>
                  <a:t> observation’s response,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𝑌</m:t>
                        </m:r>
                      </m:e>
                      <m:sub>
                        <m:r>
                          <a:rPr lang="en-US" sz="2400" i="1">
                            <a:latin typeface="Cambria Math" panose="02040503050406030204" pitchFamily="18" charset="0"/>
                          </a:rPr>
                          <m:t>𝑖</m:t>
                        </m:r>
                      </m:sub>
                    </m:sSub>
                  </m:oMath>
                </a14:m>
                <a:r>
                  <a:rPr lang="en-US" sz="2400" dirty="0">
                    <a:solidFill>
                      <a:schemeClr val="tx1">
                        <a:lumMod val="75000"/>
                        <a:lumOff val="25000"/>
                      </a:schemeClr>
                    </a:solidFill>
                    <a:latin typeface="Karla" charset="0"/>
                    <a:ea typeface="Karla" charset="0"/>
                    <a:cs typeface="Karla" charset="0"/>
                  </a:rPr>
                  <a:t>, from a predictor,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𝑖</m:t>
                        </m:r>
                      </m:sub>
                    </m:sSub>
                  </m:oMath>
                </a14:m>
                <a:r>
                  <a:rPr lang="en-US" sz="2400" dirty="0">
                    <a:solidFill>
                      <a:schemeClr val="tx1">
                        <a:lumMod val="75000"/>
                        <a:lumOff val="25000"/>
                      </a:schemeClr>
                    </a:solidFill>
                    <a:latin typeface="Karla" charset="0"/>
                    <a:ea typeface="Karla" charset="0"/>
                    <a:cs typeface="Karla" charset="0"/>
                  </a:rPr>
                  <a:t>, to be: </a:t>
                </a:r>
                <a:endParaRPr lang="en-US" sz="2400" i="1" dirty="0">
                  <a:latin typeface="Cambria Math" panose="02040503050406030204" pitchFamily="18" charset="0"/>
                </a:endParaRPr>
              </a:p>
              <a:p>
                <a14:m>
                  <m:oMathPara xmlns:m="http://schemas.openxmlformats.org/officeDocument/2006/math">
                    <m:oMathParaPr>
                      <m:jc m:val="centerGroup"/>
                    </m:oMathParaPr>
                    <m:oMath xmlns:m="http://schemas.openxmlformats.org/officeDocument/2006/math">
                      <m:sSub>
                        <m:sSubPr>
                          <m:ctrlPr>
                            <a:rPr lang="en-US" sz="2400" i="1">
                              <a:latin typeface="Cambria Math" panose="02040503050406030204" pitchFamily="18" charset="0"/>
                            </a:rPr>
                          </m:ctrlPr>
                        </m:sSubPr>
                        <m:e>
                          <m:r>
                            <a:rPr lang="en-US" sz="2400" b="0" i="1" smtClean="0">
                              <a:latin typeface="Cambria Math" panose="02040503050406030204" pitchFamily="18" charset="0"/>
                            </a:rPr>
                            <m:t>𝐸</m:t>
                          </m:r>
                          <m:r>
                            <a:rPr lang="en-US" sz="2400" b="0" i="1" smtClean="0">
                              <a:latin typeface="Cambria Math" panose="02040503050406030204" pitchFamily="18" charset="0"/>
                            </a:rPr>
                            <m:t>(</m:t>
                          </m:r>
                          <m:r>
                            <a:rPr lang="en-US" sz="2400" i="1">
                              <a:latin typeface="Cambria Math" panose="02040503050406030204" pitchFamily="18" charset="0"/>
                            </a:rPr>
                            <m:t>𝑌</m:t>
                          </m:r>
                        </m:e>
                        <m:sub>
                          <m:r>
                            <a:rPr lang="en-US" sz="2400" i="1">
                              <a:latin typeface="Cambria Math" panose="02040503050406030204" pitchFamily="18" charset="0"/>
                            </a:rPr>
                            <m:t>𝑖</m:t>
                          </m:r>
                        </m:sub>
                      </m:sSub>
                      <m:r>
                        <a:rPr lang="en-US" sz="2400" b="0" i="1" smtClean="0">
                          <a:latin typeface="Cambria Math" panose="02040503050406030204" pitchFamily="18" charset="0"/>
                        </a:rPr>
                        <m:t>)</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1</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𝑖</m:t>
                          </m:r>
                        </m:sub>
                      </m:sSub>
                    </m:oMath>
                  </m:oMathPara>
                </a14:m>
                <a:endParaRPr lang="en-US" sz="2400" dirty="0"/>
              </a:p>
              <a:p>
                <a:endParaRPr lang="en-US" sz="2400" dirty="0">
                  <a:solidFill>
                    <a:schemeClr val="tx1">
                      <a:lumMod val="75000"/>
                      <a:lumOff val="25000"/>
                    </a:schemeClr>
                  </a:solidFill>
                  <a:latin typeface="Karla" charset="0"/>
                </a:endParaRPr>
              </a:p>
              <a:p>
                <a:r>
                  <a:rPr lang="en-US" sz="2400" dirty="0">
                    <a:solidFill>
                      <a:schemeClr val="tx1">
                        <a:lumMod val="75000"/>
                        <a:lumOff val="25000"/>
                      </a:schemeClr>
                    </a:solidFill>
                    <a:latin typeface="Karla" charset="0"/>
                  </a:rPr>
                  <a:t>This is often written instead as </a:t>
                </a:r>
                <a:endParaRPr lang="en-US" sz="2400" i="1" dirty="0">
                  <a:latin typeface="Cambria Math" panose="02040503050406030204" pitchFamily="18" charset="0"/>
                </a:endParaRPr>
              </a:p>
              <a:p>
                <a14:m>
                  <m:oMathPara xmlns:m="http://schemas.openxmlformats.org/officeDocument/2006/math">
                    <m:oMathParaPr>
                      <m:jc m:val="centerGroup"/>
                    </m:oMathParaPr>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𝑌</m:t>
                          </m:r>
                        </m:e>
                        <m:sub>
                          <m:r>
                            <a:rPr lang="en-US" sz="2400" i="1">
                              <a:latin typeface="Cambria Math" panose="02040503050406030204" pitchFamily="18" charset="0"/>
                            </a:rPr>
                            <m:t>𝑖</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1</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𝑖</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𝜀</m:t>
                          </m:r>
                        </m:e>
                        <m:sub>
                          <m:r>
                            <a:rPr lang="en-US" sz="2400" i="1">
                              <a:latin typeface="Cambria Math" panose="02040503050406030204" pitchFamily="18" charset="0"/>
                            </a:rPr>
                            <m:t>𝑖</m:t>
                          </m:r>
                        </m:sub>
                      </m:sSub>
                    </m:oMath>
                  </m:oMathPara>
                </a14:m>
                <a:endParaRPr lang="en-US" sz="2400" dirty="0">
                  <a:solidFill>
                    <a:schemeClr val="tx1">
                      <a:lumMod val="75000"/>
                      <a:lumOff val="25000"/>
                    </a:schemeClr>
                  </a:solidFill>
                  <a:latin typeface="Karla" charset="0"/>
                </a:endParaRPr>
              </a:p>
              <a:p>
                <a:endParaRPr lang="en-US" sz="2400" dirty="0">
                  <a:solidFill>
                    <a:schemeClr val="tx1">
                      <a:lumMod val="75000"/>
                      <a:lumOff val="25000"/>
                    </a:schemeClr>
                  </a:solidFill>
                  <a:latin typeface="Karla" charset="0"/>
                </a:endParaRPr>
              </a:p>
              <a:p>
                <a:r>
                  <a:rPr lang="en-US" sz="2400" dirty="0">
                    <a:solidFill>
                      <a:schemeClr val="tx1">
                        <a:lumMod val="75000"/>
                        <a:lumOff val="25000"/>
                      </a:schemeClr>
                    </a:solidFill>
                    <a:latin typeface="Karla" charset="0"/>
                  </a:rPr>
                  <a:t>The error term,</a:t>
                </a:r>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𝜀</m:t>
                        </m:r>
                      </m:e>
                      <m:sub>
                        <m:r>
                          <a:rPr lang="en-US" sz="2400" i="1">
                            <a:latin typeface="Cambria Math" panose="02040503050406030204" pitchFamily="18" charset="0"/>
                          </a:rPr>
                          <m:t>𝑖</m:t>
                        </m:r>
                      </m:sub>
                    </m:sSub>
                  </m:oMath>
                </a14:m>
                <a:r>
                  <a:rPr lang="en-US" sz="2400" dirty="0">
                    <a:solidFill>
                      <a:schemeClr val="tx1">
                        <a:lumMod val="75000"/>
                        <a:lumOff val="25000"/>
                      </a:schemeClr>
                    </a:solidFill>
                    <a:latin typeface="Karla" charset="0"/>
                  </a:rPr>
                  <a:t>, represents the distance the observation lies from the line in the vertical distance (direction of </a:t>
                </a:r>
                <a:r>
                  <a:rPr lang="en-US" sz="2400" i="1" dirty="0">
                    <a:solidFill>
                      <a:schemeClr val="tx1">
                        <a:lumMod val="75000"/>
                        <a:lumOff val="25000"/>
                      </a:schemeClr>
                    </a:solidFill>
                    <a:latin typeface="Karla" charset="0"/>
                  </a:rPr>
                  <a:t>Y</a:t>
                </a:r>
                <a:r>
                  <a:rPr lang="en-US" sz="2400" dirty="0">
                    <a:solidFill>
                      <a:schemeClr val="tx1">
                        <a:lumMod val="75000"/>
                        <a:lumOff val="25000"/>
                      </a:schemeClr>
                    </a:solidFill>
                    <a:latin typeface="Karla" charset="0"/>
                  </a:rPr>
                  <a:t>).</a:t>
                </a:r>
              </a:p>
              <a:p>
                <a:endParaRPr lang="en-US" sz="2400" dirty="0">
                  <a:solidFill>
                    <a:schemeClr val="tx1">
                      <a:lumMod val="75000"/>
                      <a:lumOff val="25000"/>
                    </a:schemeClr>
                  </a:solidFill>
                  <a:latin typeface="Karla" charset="0"/>
                </a:endParaRPr>
              </a:p>
              <a:p>
                <a:r>
                  <a:rPr lang="en-US" sz="2400" dirty="0">
                    <a:solidFill>
                      <a:schemeClr val="tx1">
                        <a:lumMod val="75000"/>
                        <a:lumOff val="25000"/>
                      </a:schemeClr>
                    </a:solidFill>
                    <a:latin typeface="Karla" charset="0"/>
                  </a:rPr>
                  <a:t>What’s the difference between</a:t>
                </a:r>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0</m:t>
                        </m:r>
                      </m:sub>
                    </m:sSub>
                  </m:oMath>
                </a14:m>
                <a:r>
                  <a:rPr lang="en-US" sz="2400" dirty="0">
                    <a:solidFill>
                      <a:schemeClr val="tx1">
                        <a:lumMod val="75000"/>
                        <a:lumOff val="25000"/>
                      </a:schemeClr>
                    </a:solidFill>
                    <a:latin typeface="Karla" charset="0"/>
                  </a:rPr>
                  <a:t>,</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1</m:t>
                        </m:r>
                      </m:sub>
                    </m:sSub>
                    <m:r>
                      <a:rPr lang="en-US" sz="2400" i="1">
                        <a:latin typeface="Cambria Math" panose="02040503050406030204" pitchFamily="18" charset="0"/>
                      </a:rPr>
                      <m:t> </m:t>
                    </m:r>
                  </m:oMath>
                </a14:m>
                <a:r>
                  <a:rPr lang="en-US" sz="2400" dirty="0">
                    <a:solidFill>
                      <a:schemeClr val="tx1">
                        <a:lumMod val="75000"/>
                        <a:lumOff val="25000"/>
                      </a:schemeClr>
                    </a:solidFill>
                    <a:latin typeface="Karla" charset="0"/>
                  </a:rPr>
                  <a:t>and  </a:t>
                </a:r>
                <a14:m>
                  <m:oMath xmlns:m="http://schemas.openxmlformats.org/officeDocument/2006/math">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𝛽</m:t>
                            </m:r>
                          </m:e>
                        </m:acc>
                      </m:e>
                      <m:sub>
                        <m:r>
                          <a:rPr lang="en-US" sz="2400" i="1">
                            <a:latin typeface="Cambria Math" panose="02040503050406030204" pitchFamily="18" charset="0"/>
                          </a:rPr>
                          <m:t>0</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𝛽</m:t>
                            </m:r>
                          </m:e>
                        </m:acc>
                      </m:e>
                      <m:sub>
                        <m:r>
                          <a:rPr lang="en-US" sz="2400" b="0" i="1" smtClean="0">
                            <a:latin typeface="Cambria Math" panose="02040503050406030204" pitchFamily="18" charset="0"/>
                          </a:rPr>
                          <m:t>1</m:t>
                        </m:r>
                      </m:sub>
                    </m:sSub>
                  </m:oMath>
                </a14:m>
                <a:r>
                  <a:rPr lang="en-US" sz="2400" dirty="0">
                    <a:solidFill>
                      <a:schemeClr val="tx1">
                        <a:lumMod val="75000"/>
                        <a:lumOff val="25000"/>
                      </a:schemeClr>
                    </a:solidFill>
                    <a:latin typeface="Karla" charset="0"/>
                  </a:rPr>
                  <a:t>?  What about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𝑌</m:t>
                        </m:r>
                      </m:e>
                      <m:sub>
                        <m:r>
                          <a:rPr lang="en-US" sz="2400" i="1">
                            <a:latin typeface="Cambria Math" panose="02040503050406030204" pitchFamily="18" charset="0"/>
                          </a:rPr>
                          <m:t>𝑖</m:t>
                        </m:r>
                      </m:sub>
                    </m:sSub>
                  </m:oMath>
                </a14:m>
                <a:r>
                  <a:rPr lang="en-US" sz="2400" dirty="0">
                    <a:solidFill>
                      <a:schemeClr val="tx1">
                        <a:lumMod val="75000"/>
                        <a:lumOff val="25000"/>
                      </a:schemeClr>
                    </a:solidFill>
                    <a:latin typeface="Karla" charset="0"/>
                  </a:rPr>
                  <a:t> and </a:t>
                </a:r>
                <a14:m>
                  <m:oMath xmlns:m="http://schemas.openxmlformats.org/officeDocument/2006/math">
                    <m:sSub>
                      <m:sSubPr>
                        <m:ctrlPr>
                          <a:rPr lang="en-US" sz="2400" i="1">
                            <a:latin typeface="Cambria Math" panose="02040503050406030204" pitchFamily="18" charset="0"/>
                          </a:rPr>
                        </m:ctrlPr>
                      </m:sSubPr>
                      <m:e>
                        <m:acc>
                          <m:accPr>
                            <m:chr m:val="̂"/>
                            <m:ctrlPr>
                              <a:rPr lang="en-US" sz="2400" i="1" smtClean="0">
                                <a:latin typeface="Cambria Math" panose="02040503050406030204" pitchFamily="18" charset="0"/>
                              </a:rPr>
                            </m:ctrlPr>
                          </m:accPr>
                          <m:e>
                            <m:r>
                              <a:rPr lang="en-US" sz="2400" b="0" i="1" smtClean="0">
                                <a:latin typeface="Cambria Math" panose="02040503050406030204" pitchFamily="18" charset="0"/>
                              </a:rPr>
                              <m:t>𝑌</m:t>
                            </m:r>
                          </m:e>
                        </m:acc>
                      </m:e>
                      <m:sub>
                        <m:r>
                          <a:rPr lang="en-US" sz="2400" i="1">
                            <a:latin typeface="Cambria Math" panose="02040503050406030204" pitchFamily="18" charset="0"/>
                          </a:rPr>
                          <m:t>𝑖</m:t>
                        </m:r>
                      </m:sub>
                    </m:sSub>
                  </m:oMath>
                </a14:m>
                <a:r>
                  <a:rPr lang="en-US" sz="2400" dirty="0">
                    <a:solidFill>
                      <a:schemeClr val="tx1">
                        <a:lumMod val="75000"/>
                        <a:lumOff val="25000"/>
                      </a:schemeClr>
                    </a:solidFill>
                    <a:latin typeface="Karla" charset="0"/>
                  </a:rPr>
                  <a:t>?</a:t>
                </a:r>
              </a:p>
            </p:txBody>
          </p:sp>
        </mc:Choice>
        <mc:Fallback>
          <p:sp>
            <p:nvSpPr>
              <p:cNvPr id="9" name="Content Placeholder 2">
                <a:extLst>
                  <a:ext uri="{FF2B5EF4-FFF2-40B4-BE49-F238E27FC236}">
                    <a16:creationId xmlns:a16="http://schemas.microsoft.com/office/drawing/2014/main" id="{AB1A6B4A-4741-074E-BB1B-E2C6C513E9AC}"/>
                  </a:ext>
                </a:extLst>
              </p:cNvPr>
              <p:cNvSpPr>
                <a:spLocks noGrp="1" noRot="1" noChangeAspect="1" noMove="1" noResize="1" noEditPoints="1" noAdjustHandles="1" noChangeArrowheads="1" noChangeShapeType="1" noTextEdit="1"/>
              </p:cNvSpPr>
              <p:nvPr>
                <p:ph idx="1"/>
              </p:nvPr>
            </p:nvSpPr>
            <p:spPr>
              <a:xfrm>
                <a:off x="680185" y="1096854"/>
                <a:ext cx="11162523" cy="4947685"/>
              </a:xfrm>
              <a:blipFill>
                <a:blip r:embed="rId2"/>
                <a:stretch>
                  <a:fillRect l="-796" t="-512" r="-341"/>
                </a:stretch>
              </a:blipFill>
            </p:spPr>
            <p:txBody>
              <a:bodyPr/>
              <a:lstStyle/>
              <a:p>
                <a:r>
                  <a:rPr lang="en-US">
                    <a:noFill/>
                  </a:rPr>
                  <a:t> </a:t>
                </a:r>
              </a:p>
            </p:txBody>
          </p:sp>
        </mc:Fallback>
      </mc:AlternateContent>
    </p:spTree>
    <p:extLst>
      <p:ext uri="{BB962C8B-B14F-4D97-AF65-F5344CB8AC3E}">
        <p14:creationId xmlns:p14="http://schemas.microsoft.com/office/powerpoint/2010/main" val="32301765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Probabilistic Regression Model </a:t>
            </a:r>
          </a:p>
        </p:txBody>
      </p:sp>
      <p:sp>
        <p:nvSpPr>
          <p:cNvPr id="4" name="Slide Number Placeholder 3"/>
          <p:cNvSpPr>
            <a:spLocks noGrp="1"/>
          </p:cNvSpPr>
          <p:nvPr>
            <p:ph type="sldNum" sz="quarter" idx="12"/>
          </p:nvPr>
        </p:nvSpPr>
        <p:spPr/>
        <p:txBody>
          <a:bodyPr/>
          <a:lstStyle/>
          <a:p>
            <a:fld id="{81B7CCDB-6D39-0547-B7B3-C80E39D6513A}" type="slidenum">
              <a:rPr lang="en-US" smtClean="0"/>
              <a:t>21</a:t>
            </a:fld>
            <a:endParaRPr lang="en-US"/>
          </a:p>
        </p:txBody>
      </p:sp>
      <p:sp>
        <p:nvSpPr>
          <p:cNvPr id="3" name="Rectangle 2">
            <a:extLst>
              <a:ext uri="{FF2B5EF4-FFF2-40B4-BE49-F238E27FC236}">
                <a16:creationId xmlns:a16="http://schemas.microsoft.com/office/drawing/2014/main" id="{39FEEE63-46B3-AA41-806C-D5F1B0B8CAFA}"/>
              </a:ext>
            </a:extLst>
          </p:cNvPr>
          <p:cNvSpPr/>
          <p:nvPr/>
        </p:nvSpPr>
        <p:spPr>
          <a:xfrm>
            <a:off x="4024377" y="4222817"/>
            <a:ext cx="184731" cy="523220"/>
          </a:xfrm>
          <a:prstGeom prst="rect">
            <a:avLst/>
          </a:prstGeom>
        </p:spPr>
        <p:txBody>
          <a:bodyPr wrap="none">
            <a:spAutoFit/>
          </a:bodyPr>
          <a:lstStyle/>
          <a:p>
            <a:pPr>
              <a:spcAft>
                <a:spcPts val="1800"/>
              </a:spcAft>
            </a:pPr>
            <a:endParaRPr lang="en-US" sz="2800" dirty="0"/>
          </a:p>
        </p:txBody>
      </p:sp>
      <mc:AlternateContent xmlns:mc="http://schemas.openxmlformats.org/markup-compatibility/2006">
        <mc:Choice xmlns:a14="http://schemas.microsoft.com/office/drawing/2010/main" Requires="a14">
          <p:sp>
            <p:nvSpPr>
              <p:cNvPr id="9" name="Content Placeholder 2">
                <a:extLst>
                  <a:ext uri="{FF2B5EF4-FFF2-40B4-BE49-F238E27FC236}">
                    <a16:creationId xmlns:a16="http://schemas.microsoft.com/office/drawing/2014/main" id="{AB1A6B4A-4741-074E-BB1B-E2C6C513E9AC}"/>
                  </a:ext>
                </a:extLst>
              </p:cNvPr>
              <p:cNvSpPr>
                <a:spLocks noGrp="1"/>
              </p:cNvSpPr>
              <p:nvPr>
                <p:ph idx="1"/>
              </p:nvPr>
            </p:nvSpPr>
            <p:spPr>
              <a:xfrm>
                <a:off x="680185" y="1096854"/>
                <a:ext cx="11162523" cy="4947685"/>
              </a:xfrm>
            </p:spPr>
            <p:txBody>
              <a:bodyPr/>
              <a:lstStyle/>
              <a:p>
                <a:r>
                  <a:rPr lang="en-US" sz="2400" dirty="0">
                    <a:solidFill>
                      <a:schemeClr val="tx1">
                        <a:lumMod val="75000"/>
                        <a:lumOff val="25000"/>
                      </a:schemeClr>
                    </a:solidFill>
                    <a:latin typeface="Karla" charset="0"/>
                    <a:ea typeface="Karla" charset="0"/>
                    <a:cs typeface="Karla" charset="0"/>
                  </a:rPr>
                  <a:t>Let’s rewrite the linear regression model with a probabilistic twist:</a:t>
                </a:r>
              </a:p>
              <a:p>
                <a:endParaRPr lang="en-US" sz="2400" i="1" dirty="0">
                  <a:latin typeface="Cambria Math" panose="02040503050406030204" pitchFamily="18" charset="0"/>
                </a:endParaRPr>
              </a:p>
              <a:p>
                <a:pPr algn="ct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𝑌</m:t>
                        </m:r>
                      </m:e>
                      <m:sub>
                        <m:r>
                          <a:rPr lang="en-US" sz="2400" i="1">
                            <a:latin typeface="Cambria Math" panose="02040503050406030204" pitchFamily="18" charset="0"/>
                          </a:rPr>
                          <m:t>𝑖</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1</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𝑖</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𝜀</m:t>
                        </m:r>
                      </m:e>
                      <m:sub>
                        <m:r>
                          <a:rPr lang="en-US" sz="2400" i="1">
                            <a:latin typeface="Cambria Math" panose="02040503050406030204" pitchFamily="18" charset="0"/>
                          </a:rPr>
                          <m:t>𝑖</m:t>
                        </m:r>
                      </m:sub>
                    </m:sSub>
                  </m:oMath>
                </a14:m>
                <a:r>
                  <a:rPr lang="en-US" sz="2400" dirty="0">
                    <a:solidFill>
                      <a:schemeClr val="tx1">
                        <a:lumMod val="75000"/>
                        <a:lumOff val="25000"/>
                      </a:schemeClr>
                    </a:solidFill>
                    <a:latin typeface="Karla" charset="0"/>
                  </a:rPr>
                  <a:t>, where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𝜀</m:t>
                        </m:r>
                      </m:e>
                      <m:sub>
                        <m:r>
                          <a:rPr lang="en-US" sz="2400" i="1">
                            <a:latin typeface="Cambria Math" panose="02040503050406030204" pitchFamily="18" charset="0"/>
                          </a:rPr>
                          <m:t>𝑖</m:t>
                        </m:r>
                      </m:sub>
                    </m:sSub>
                    <m:r>
                      <a:rPr lang="en-US" sz="2400" i="1">
                        <a:latin typeface="Cambria Math" panose="02040503050406030204" pitchFamily="18" charset="0"/>
                      </a:rPr>
                      <m:t>∼</m:t>
                    </m:r>
                    <m:r>
                      <a:rPr lang="en-US" sz="2400" i="1">
                        <a:latin typeface="Cambria Math" panose="02040503050406030204" pitchFamily="18" charset="0"/>
                      </a:rPr>
                      <m:t>𝑁</m:t>
                    </m:r>
                    <m:r>
                      <a:rPr lang="en-US" sz="2400" i="1">
                        <a:latin typeface="Cambria Math" panose="02040503050406030204" pitchFamily="18" charset="0"/>
                      </a:rPr>
                      <m:t>(0,</m:t>
                    </m:r>
                    <m:sSup>
                      <m:sSupPr>
                        <m:ctrlPr>
                          <a:rPr lang="en-US" sz="2400" i="1">
                            <a:latin typeface="Cambria Math" panose="02040503050406030204" pitchFamily="18" charset="0"/>
                          </a:rPr>
                        </m:ctrlPr>
                      </m:sSupPr>
                      <m:e>
                        <m:r>
                          <a:rPr lang="en-US" sz="2400" i="1">
                            <a:latin typeface="Cambria Math" panose="02040503050406030204" pitchFamily="18" charset="0"/>
                          </a:rPr>
                          <m:t>𝜎</m:t>
                        </m:r>
                      </m:e>
                      <m:sup>
                        <m:r>
                          <a:rPr lang="en-US" sz="2400" i="1">
                            <a:latin typeface="Cambria Math" panose="02040503050406030204" pitchFamily="18" charset="0"/>
                          </a:rPr>
                          <m:t>2</m:t>
                        </m:r>
                      </m:sup>
                    </m:sSup>
                    <m:r>
                      <a:rPr lang="en-US" sz="2400" i="1">
                        <a:latin typeface="Cambria Math" panose="02040503050406030204" pitchFamily="18" charset="0"/>
                      </a:rPr>
                      <m:t>)</m:t>
                    </m:r>
                  </m:oMath>
                </a14:m>
                <a:endParaRPr lang="en-US" sz="2400" dirty="0"/>
              </a:p>
              <a:p>
                <a:endParaRPr lang="en-US" sz="2400" dirty="0"/>
              </a:p>
              <a:p>
                <a:r>
                  <a:rPr lang="en-US" sz="2400" dirty="0"/>
                  <a:t>This regression model can be rewritten as:</a:t>
                </a:r>
              </a:p>
              <a:p>
                <a:endParaRPr lang="en-US" sz="2400" dirty="0"/>
              </a:p>
              <a:p>
                <a14:m>
                  <m:oMathPara xmlns:m="http://schemas.openxmlformats.org/officeDocument/2006/math">
                    <m:oMathParaPr>
                      <m:jc m:val="centerGroup"/>
                    </m:oMathParaPr>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𝑌</m:t>
                          </m:r>
                        </m:e>
                        <m:sub>
                          <m:r>
                            <a:rPr lang="en-US" sz="2400" i="1">
                              <a:latin typeface="Cambria Math" panose="02040503050406030204" pitchFamily="18" charset="0"/>
                            </a:rPr>
                            <m:t>𝑖</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𝑖</m:t>
                          </m:r>
                        </m:sub>
                      </m:sSub>
                      <m:r>
                        <a:rPr lang="en-US" sz="2400" b="0" i="1" smtClean="0">
                          <a:latin typeface="Cambria Math" panose="02040503050406030204" pitchFamily="18" charset="0"/>
                        </a:rPr>
                        <m:t>∼</m:t>
                      </m:r>
                      <m:r>
                        <a:rPr lang="en-US" sz="2400" b="0" i="1" smtClean="0">
                          <a:latin typeface="Cambria Math" panose="02040503050406030204" pitchFamily="18" charset="0"/>
                        </a:rPr>
                        <m:t>𝑁</m:t>
                      </m:r>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1</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𝑖</m:t>
                          </m:r>
                        </m:sub>
                      </m:sSub>
                      <m:r>
                        <a:rPr lang="en-US" sz="2400" b="0" i="1" smtClean="0">
                          <a:latin typeface="Cambria Math" panose="02040503050406030204" pitchFamily="18" charset="0"/>
                        </a:rPr>
                        <m:t>,</m:t>
                      </m:r>
                      <m:sSup>
                        <m:sSupPr>
                          <m:ctrlPr>
                            <a:rPr lang="en-US" sz="2400" i="1">
                              <a:latin typeface="Cambria Math" panose="02040503050406030204" pitchFamily="18" charset="0"/>
                            </a:rPr>
                          </m:ctrlPr>
                        </m:sSupPr>
                        <m:e>
                          <m:r>
                            <a:rPr lang="en-US" sz="2400" i="1">
                              <a:latin typeface="Cambria Math" panose="02040503050406030204" pitchFamily="18" charset="0"/>
                            </a:rPr>
                            <m:t>𝜎</m:t>
                          </m:r>
                        </m:e>
                        <m:sup>
                          <m:r>
                            <a:rPr lang="en-US" sz="2400" i="1">
                              <a:latin typeface="Cambria Math" panose="02040503050406030204" pitchFamily="18" charset="0"/>
                            </a:rPr>
                            <m:t>2</m:t>
                          </m:r>
                        </m:sup>
                      </m:sSup>
                      <m:r>
                        <a:rPr lang="en-US" sz="2400" b="0" i="1" smtClean="0">
                          <a:latin typeface="Cambria Math" panose="02040503050406030204" pitchFamily="18" charset="0"/>
                        </a:rPr>
                        <m:t>)</m:t>
                      </m:r>
                    </m:oMath>
                  </m:oMathPara>
                </a14:m>
                <a:endParaRPr lang="en-US" sz="2400" dirty="0">
                  <a:solidFill>
                    <a:schemeClr val="tx1">
                      <a:lumMod val="75000"/>
                      <a:lumOff val="25000"/>
                    </a:schemeClr>
                  </a:solidFill>
                  <a:latin typeface="Karla" charset="0"/>
                </a:endParaRPr>
              </a:p>
              <a:p>
                <a:endParaRPr lang="en-US" sz="2400" dirty="0">
                  <a:solidFill>
                    <a:schemeClr val="tx1">
                      <a:lumMod val="75000"/>
                      <a:lumOff val="25000"/>
                    </a:schemeClr>
                  </a:solidFill>
                  <a:latin typeface="Karla" charset="0"/>
                </a:endParaRPr>
              </a:p>
              <a:p>
                <a:r>
                  <a:rPr lang="en-US" sz="2400" dirty="0">
                    <a:solidFill>
                      <a:schemeClr val="tx1">
                        <a:lumMod val="75000"/>
                        <a:lumOff val="25000"/>
                      </a:schemeClr>
                    </a:solidFill>
                    <a:latin typeface="Karla" charset="0"/>
                  </a:rPr>
                  <a:t>This formulation allows us to write out the joint likelihood function for this probability model.</a:t>
                </a:r>
              </a:p>
            </p:txBody>
          </p:sp>
        </mc:Choice>
        <mc:Fallback>
          <p:sp>
            <p:nvSpPr>
              <p:cNvPr id="9" name="Content Placeholder 2">
                <a:extLst>
                  <a:ext uri="{FF2B5EF4-FFF2-40B4-BE49-F238E27FC236}">
                    <a16:creationId xmlns:a16="http://schemas.microsoft.com/office/drawing/2014/main" id="{AB1A6B4A-4741-074E-BB1B-E2C6C513E9AC}"/>
                  </a:ext>
                </a:extLst>
              </p:cNvPr>
              <p:cNvSpPr>
                <a:spLocks noGrp="1" noRot="1" noChangeAspect="1" noMove="1" noResize="1" noEditPoints="1" noAdjustHandles="1" noChangeArrowheads="1" noChangeShapeType="1" noTextEdit="1"/>
              </p:cNvSpPr>
              <p:nvPr>
                <p:ph idx="1"/>
              </p:nvPr>
            </p:nvSpPr>
            <p:spPr>
              <a:xfrm>
                <a:off x="680185" y="1096854"/>
                <a:ext cx="11162523" cy="4947685"/>
              </a:xfrm>
              <a:blipFill>
                <a:blip r:embed="rId2"/>
                <a:stretch>
                  <a:fillRect l="-796" t="-767"/>
                </a:stretch>
              </a:blipFill>
            </p:spPr>
            <p:txBody>
              <a:bodyPr/>
              <a:lstStyle/>
              <a:p>
                <a:r>
                  <a:rPr lang="en-US">
                    <a:noFill/>
                  </a:rPr>
                  <a:t> </a:t>
                </a:r>
              </a:p>
            </p:txBody>
          </p:sp>
        </mc:Fallback>
      </mc:AlternateContent>
    </p:spTree>
    <p:extLst>
      <p:ext uri="{BB962C8B-B14F-4D97-AF65-F5344CB8AC3E}">
        <p14:creationId xmlns:p14="http://schemas.microsoft.com/office/powerpoint/2010/main" val="41420620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Likelihood of Linear Regression  </a:t>
            </a:r>
          </a:p>
        </p:txBody>
      </p:sp>
      <p:sp>
        <p:nvSpPr>
          <p:cNvPr id="4" name="Slide Number Placeholder 3"/>
          <p:cNvSpPr>
            <a:spLocks noGrp="1"/>
          </p:cNvSpPr>
          <p:nvPr>
            <p:ph type="sldNum" sz="quarter" idx="12"/>
          </p:nvPr>
        </p:nvSpPr>
        <p:spPr/>
        <p:txBody>
          <a:bodyPr/>
          <a:lstStyle/>
          <a:p>
            <a:fld id="{81B7CCDB-6D39-0547-B7B3-C80E39D6513A}" type="slidenum">
              <a:rPr lang="en-US" smtClean="0"/>
              <a:t>22</a:t>
            </a:fld>
            <a:endParaRPr lang="en-US"/>
          </a:p>
        </p:txBody>
      </p:sp>
      <p:sp>
        <p:nvSpPr>
          <p:cNvPr id="3" name="Rectangle 2">
            <a:extLst>
              <a:ext uri="{FF2B5EF4-FFF2-40B4-BE49-F238E27FC236}">
                <a16:creationId xmlns:a16="http://schemas.microsoft.com/office/drawing/2014/main" id="{39FEEE63-46B3-AA41-806C-D5F1B0B8CAFA}"/>
              </a:ext>
            </a:extLst>
          </p:cNvPr>
          <p:cNvSpPr/>
          <p:nvPr/>
        </p:nvSpPr>
        <p:spPr>
          <a:xfrm>
            <a:off x="4024377" y="4222817"/>
            <a:ext cx="184731" cy="523220"/>
          </a:xfrm>
          <a:prstGeom prst="rect">
            <a:avLst/>
          </a:prstGeom>
        </p:spPr>
        <p:txBody>
          <a:bodyPr wrap="none">
            <a:spAutoFit/>
          </a:bodyPr>
          <a:lstStyle/>
          <a:p>
            <a:pPr>
              <a:spcAft>
                <a:spcPts val="1800"/>
              </a:spcAft>
            </a:pPr>
            <a:endParaRPr lang="en-US" sz="2800" dirty="0"/>
          </a:p>
        </p:txBody>
      </p:sp>
      <mc:AlternateContent xmlns:mc="http://schemas.openxmlformats.org/markup-compatibility/2006">
        <mc:Choice xmlns:a14="http://schemas.microsoft.com/office/drawing/2010/main" Requires="a14">
          <p:sp>
            <p:nvSpPr>
              <p:cNvPr id="9" name="Content Placeholder 2">
                <a:extLst>
                  <a:ext uri="{FF2B5EF4-FFF2-40B4-BE49-F238E27FC236}">
                    <a16:creationId xmlns:a16="http://schemas.microsoft.com/office/drawing/2014/main" id="{AB1A6B4A-4741-074E-BB1B-E2C6C513E9AC}"/>
                  </a:ext>
                </a:extLst>
              </p:cNvPr>
              <p:cNvSpPr>
                <a:spLocks noGrp="1"/>
              </p:cNvSpPr>
              <p:nvPr>
                <p:ph idx="1"/>
              </p:nvPr>
            </p:nvSpPr>
            <p:spPr>
              <a:xfrm>
                <a:off x="680185" y="1096854"/>
                <a:ext cx="11162523" cy="4947685"/>
              </a:xfrm>
            </p:spPr>
            <p:txBody>
              <a:bodyPr/>
              <a:lstStyle/>
              <a:p>
                <a:r>
                  <a:rPr lang="en-US" sz="2400" dirty="0">
                    <a:solidFill>
                      <a:schemeClr val="tx1">
                        <a:lumMod val="75000"/>
                        <a:lumOff val="25000"/>
                      </a:schemeClr>
                    </a:solidFill>
                    <a:latin typeface="Karla" charset="0"/>
                  </a:rPr>
                  <a:t>The joint likelihood function for this probability model becomes:</a:t>
                </a:r>
              </a:p>
              <a:p>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𝐿</m:t>
                      </m:r>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1</m:t>
                          </m:r>
                        </m:sub>
                      </m:sSub>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𝜎</m:t>
                          </m:r>
                        </m:e>
                        <m:sup>
                          <m:r>
                            <a:rPr lang="en-US" sz="2400" b="0" i="1" smtClean="0">
                              <a:latin typeface="Cambria Math" panose="02040503050406030204" pitchFamily="18" charset="0"/>
                            </a:rPr>
                            <m:t>2</m:t>
                          </m:r>
                        </m:sup>
                      </m:sSup>
                      <m:r>
                        <a:rPr lang="en-US" sz="2400" i="1">
                          <a:latin typeface="Cambria Math" panose="02040503050406030204" pitchFamily="18" charset="0"/>
                        </a:rPr>
                        <m:t>|</m:t>
                      </m:r>
                      <m:r>
                        <a:rPr lang="en-US" sz="2400" i="1">
                          <a:latin typeface="Cambria Math" panose="02040503050406030204" pitchFamily="18" charset="0"/>
                        </a:rPr>
                        <m:t> </m:t>
                      </m:r>
                      <m:acc>
                        <m:accPr>
                          <m:chr m:val="⃗"/>
                          <m:ctrlPr>
                            <a:rPr lang="en-US" sz="2400" i="1">
                              <a:latin typeface="Cambria Math" panose="02040503050406030204" pitchFamily="18" charset="0"/>
                            </a:rPr>
                          </m:ctrlPr>
                        </m:accPr>
                        <m:e>
                          <m:r>
                            <a:rPr lang="en-US" sz="2400" b="0" i="1" smtClean="0">
                              <a:latin typeface="Cambria Math" panose="02040503050406030204" pitchFamily="18" charset="0"/>
                            </a:rPr>
                            <m:t>𝑦</m:t>
                          </m:r>
                        </m:e>
                      </m:acc>
                      <m:r>
                        <a:rPr lang="en-US" sz="2400" i="1">
                          <a:latin typeface="Cambria Math" panose="02040503050406030204" pitchFamily="18" charset="0"/>
                        </a:rPr>
                        <m:t>,</m:t>
                      </m:r>
                      <m:acc>
                        <m:accPr>
                          <m:chr m:val="⃗"/>
                          <m:ctrlPr>
                            <a:rPr lang="en-US" sz="2400" i="1">
                              <a:latin typeface="Cambria Math" panose="02040503050406030204" pitchFamily="18" charset="0"/>
                            </a:rPr>
                          </m:ctrlPr>
                        </m:accPr>
                        <m:e>
                          <m:r>
                            <a:rPr lang="en-US" sz="2400" b="0" i="1" smtClean="0">
                              <a:latin typeface="Cambria Math" panose="02040503050406030204" pitchFamily="18" charset="0"/>
                            </a:rPr>
                            <m:t>𝑥</m:t>
                          </m:r>
                        </m:e>
                      </m:acc>
                      <m:r>
                        <a:rPr lang="en-US" sz="2400" b="0" i="1" smtClean="0">
                          <a:latin typeface="Cambria Math" panose="02040503050406030204" pitchFamily="18" charset="0"/>
                        </a:rPr>
                        <m:t>)</m:t>
                      </m:r>
                      <m:r>
                        <a:rPr lang="en-US" sz="2400" i="1">
                          <a:latin typeface="Cambria Math" panose="02040503050406030204" pitchFamily="18" charset="0"/>
                        </a:rPr>
                        <m:t>=</m:t>
                      </m:r>
                      <m:nary>
                        <m:naryPr>
                          <m:chr m:val="∏"/>
                          <m:ctrlPr>
                            <a:rPr lang="en-US" sz="2400" i="1">
                              <a:solidFill>
                                <a:schemeClr val="tx1">
                                  <a:lumMod val="75000"/>
                                  <a:lumOff val="25000"/>
                                </a:schemeClr>
                              </a:solidFill>
                              <a:latin typeface="Cambria Math" panose="02040503050406030204" pitchFamily="18" charset="0"/>
                            </a:rPr>
                          </m:ctrlPr>
                        </m:naryPr>
                        <m:sub>
                          <m:r>
                            <m:rPr>
                              <m:brk m:alnAt="23"/>
                            </m:rPr>
                            <a:rPr lang="en-US" sz="2400" i="1">
                              <a:solidFill>
                                <a:schemeClr val="tx1">
                                  <a:lumMod val="75000"/>
                                  <a:lumOff val="25000"/>
                                </a:schemeClr>
                              </a:solidFill>
                              <a:latin typeface="Cambria Math" panose="02040503050406030204" pitchFamily="18" charset="0"/>
                            </a:rPr>
                            <m:t>𝑖</m:t>
                          </m:r>
                          <m:r>
                            <a:rPr lang="en-US" sz="2400" i="1">
                              <a:solidFill>
                                <a:schemeClr val="tx1">
                                  <a:lumMod val="75000"/>
                                  <a:lumOff val="25000"/>
                                </a:schemeClr>
                              </a:solidFill>
                              <a:latin typeface="Cambria Math" panose="02040503050406030204" pitchFamily="18" charset="0"/>
                            </a:rPr>
                            <m:t>=1</m:t>
                          </m:r>
                        </m:sub>
                        <m:sup>
                          <m:r>
                            <a:rPr lang="en-US" sz="2400" i="1">
                              <a:solidFill>
                                <a:schemeClr val="tx1">
                                  <a:lumMod val="75000"/>
                                  <a:lumOff val="25000"/>
                                </a:schemeClr>
                              </a:solidFill>
                              <a:latin typeface="Cambria Math" panose="02040503050406030204" pitchFamily="18" charset="0"/>
                            </a:rPr>
                            <m:t>𝑛</m:t>
                          </m:r>
                        </m:sup>
                        <m:e>
                          <m:r>
                            <a:rPr lang="en-US" sz="2400" i="1">
                              <a:solidFill>
                                <a:schemeClr val="tx1">
                                  <a:lumMod val="75000"/>
                                  <a:lumOff val="25000"/>
                                </a:schemeClr>
                              </a:solidFill>
                              <a:latin typeface="Cambria Math" panose="02040503050406030204" pitchFamily="18" charset="0"/>
                            </a:rPr>
                            <m:t>𝑓</m:t>
                          </m:r>
                          <m:d>
                            <m:dPr>
                              <m:ctrlPr>
                                <a:rPr lang="en-US" sz="2400" i="1">
                                  <a:solidFill>
                                    <a:schemeClr val="tx1">
                                      <a:lumMod val="75000"/>
                                      <a:lumOff val="25000"/>
                                    </a:schemeClr>
                                  </a:solidFill>
                                  <a:latin typeface="Cambria Math" panose="02040503050406030204" pitchFamily="18" charset="0"/>
                                </a:rPr>
                              </m:ctrlPr>
                            </m:dPr>
                            <m:e>
                              <m:sSub>
                                <m:sSubPr>
                                  <m:ctrlPr>
                                    <a:rPr lang="en-US" sz="2400" i="1">
                                      <a:solidFill>
                                        <a:schemeClr val="tx1">
                                          <a:lumMod val="75000"/>
                                          <a:lumOff val="25000"/>
                                        </a:schemeClr>
                                      </a:solidFill>
                                      <a:latin typeface="Cambria Math" panose="02040503050406030204" pitchFamily="18" charset="0"/>
                                    </a:rPr>
                                  </m:ctrlPr>
                                </m:sSubPr>
                                <m:e>
                                  <m:sSub>
                                    <m:sSubPr>
                                      <m:ctrlPr>
                                        <a:rPr lang="en-US" sz="2400" b="0" i="1" smtClean="0">
                                          <a:solidFill>
                                            <a:schemeClr val="tx1">
                                              <a:lumMod val="75000"/>
                                              <a:lumOff val="25000"/>
                                            </a:schemeClr>
                                          </a:solidFill>
                                          <a:latin typeface="Cambria Math" panose="02040503050406030204" pitchFamily="18" charset="0"/>
                                        </a:rPr>
                                      </m:ctrlPr>
                                    </m:sSubPr>
                                    <m:e>
                                      <m:r>
                                        <a:rPr lang="en-US" sz="2400" b="0" i="1" smtClean="0">
                                          <a:solidFill>
                                            <a:schemeClr val="tx1">
                                              <a:lumMod val="75000"/>
                                              <a:lumOff val="25000"/>
                                            </a:schemeClr>
                                          </a:solidFill>
                                          <a:latin typeface="Cambria Math" panose="02040503050406030204" pitchFamily="18" charset="0"/>
                                        </a:rPr>
                                        <m:t>𝑦</m:t>
                                      </m:r>
                                    </m:e>
                                    <m:sub>
                                      <m:r>
                                        <a:rPr lang="en-US" sz="2400" b="0" i="1" smtClean="0">
                                          <a:solidFill>
                                            <a:schemeClr val="tx1">
                                              <a:lumMod val="75000"/>
                                              <a:lumOff val="25000"/>
                                            </a:schemeClr>
                                          </a:solidFill>
                                          <a:latin typeface="Cambria Math" panose="02040503050406030204" pitchFamily="18" charset="0"/>
                                        </a:rPr>
                                        <m:t>𝑖</m:t>
                                      </m:r>
                                    </m:sub>
                                  </m:sSub>
                                  <m:r>
                                    <a:rPr lang="en-US" sz="2400" b="0" i="1" smtClean="0">
                                      <a:solidFill>
                                        <a:schemeClr val="tx1">
                                          <a:lumMod val="75000"/>
                                          <a:lumOff val="25000"/>
                                        </a:schemeClr>
                                      </a:solidFill>
                                      <a:latin typeface="Cambria Math" panose="02040503050406030204" pitchFamily="18" charset="0"/>
                                    </a:rPr>
                                    <m:t>|</m:t>
                                  </m:r>
                                  <m:r>
                                    <a:rPr lang="en-US" sz="2400" b="0" i="1" smtClean="0">
                                      <a:solidFill>
                                        <a:schemeClr val="tx1">
                                          <a:lumMod val="75000"/>
                                          <a:lumOff val="25000"/>
                                        </a:schemeClr>
                                      </a:solidFill>
                                      <a:latin typeface="Cambria Math" panose="02040503050406030204" pitchFamily="18" charset="0"/>
                                    </a:rPr>
                                    <m:t>𝑥</m:t>
                                  </m:r>
                                </m:e>
                                <m:sub>
                                  <m:r>
                                    <a:rPr lang="en-US" sz="2400" i="1">
                                      <a:solidFill>
                                        <a:schemeClr val="tx1">
                                          <a:lumMod val="75000"/>
                                          <a:lumOff val="25000"/>
                                        </a:schemeClr>
                                      </a:solidFill>
                                      <a:latin typeface="Cambria Math" panose="02040503050406030204" pitchFamily="18" charset="0"/>
                                    </a:rPr>
                                    <m:t>𝑖</m:t>
                                  </m:r>
                                </m:sub>
                              </m:sSub>
                            </m:e>
                          </m:d>
                        </m:e>
                      </m:nary>
                      <m:r>
                        <a:rPr lang="en-US" sz="2400" i="1">
                          <a:latin typeface="Cambria Math" panose="02040503050406030204" pitchFamily="18" charset="0"/>
                        </a:rPr>
                        <m:t>=</m:t>
                      </m:r>
                      <m:nary>
                        <m:naryPr>
                          <m:chr m:val="∏"/>
                          <m:ctrlPr>
                            <a:rPr lang="en-US" sz="2400" i="1">
                              <a:solidFill>
                                <a:schemeClr val="tx1">
                                  <a:lumMod val="75000"/>
                                  <a:lumOff val="25000"/>
                                </a:schemeClr>
                              </a:solidFill>
                              <a:latin typeface="Cambria Math" panose="02040503050406030204" pitchFamily="18" charset="0"/>
                            </a:rPr>
                          </m:ctrlPr>
                        </m:naryPr>
                        <m:sub>
                          <m:r>
                            <m:rPr>
                              <m:brk m:alnAt="23"/>
                            </m:rPr>
                            <a:rPr lang="en-US" sz="2400" i="1">
                              <a:solidFill>
                                <a:schemeClr val="tx1">
                                  <a:lumMod val="75000"/>
                                  <a:lumOff val="25000"/>
                                </a:schemeClr>
                              </a:solidFill>
                              <a:latin typeface="Cambria Math" panose="02040503050406030204" pitchFamily="18" charset="0"/>
                            </a:rPr>
                            <m:t>𝑖</m:t>
                          </m:r>
                          <m:r>
                            <a:rPr lang="en-US" sz="2400" i="1">
                              <a:solidFill>
                                <a:schemeClr val="tx1">
                                  <a:lumMod val="75000"/>
                                  <a:lumOff val="25000"/>
                                </a:schemeClr>
                              </a:solidFill>
                              <a:latin typeface="Cambria Math" panose="02040503050406030204" pitchFamily="18" charset="0"/>
                            </a:rPr>
                            <m:t>=1</m:t>
                          </m:r>
                        </m:sub>
                        <m:sup>
                          <m:r>
                            <a:rPr lang="en-US" sz="2400" i="1">
                              <a:solidFill>
                                <a:schemeClr val="tx1">
                                  <a:lumMod val="75000"/>
                                  <a:lumOff val="25000"/>
                                </a:schemeClr>
                              </a:solidFill>
                              <a:latin typeface="Cambria Math" panose="02040503050406030204" pitchFamily="18" charset="0"/>
                            </a:rPr>
                            <m:t>𝑛</m:t>
                          </m:r>
                        </m:sup>
                        <m:e>
                          <m:f>
                            <m:fPr>
                              <m:ctrlPr>
                                <a:rPr lang="en-US" sz="2400" i="1">
                                  <a:latin typeface="Cambria Math" panose="02040503050406030204" pitchFamily="18" charset="0"/>
                                </a:rPr>
                              </m:ctrlPr>
                            </m:fPr>
                            <m:num>
                              <m:r>
                                <a:rPr lang="en-US" sz="2400" i="1">
                                  <a:latin typeface="Cambria Math" panose="02040503050406030204" pitchFamily="18" charset="0"/>
                                </a:rPr>
                                <m:t>1</m:t>
                              </m:r>
                            </m:num>
                            <m:den>
                              <m:rad>
                                <m:radPr>
                                  <m:degHide m:val="on"/>
                                  <m:ctrlPr>
                                    <a:rPr lang="en-US" sz="2400" i="1">
                                      <a:latin typeface="Cambria Math" panose="02040503050406030204" pitchFamily="18" charset="0"/>
                                    </a:rPr>
                                  </m:ctrlPr>
                                </m:radPr>
                                <m:deg/>
                                <m:e>
                                  <m:r>
                                    <a:rPr lang="en-US" sz="2400" i="1">
                                      <a:latin typeface="Cambria Math" panose="02040503050406030204" pitchFamily="18" charset="0"/>
                                    </a:rPr>
                                    <m:t>2</m:t>
                                  </m:r>
                                  <m:r>
                                    <a:rPr lang="en-US" sz="2400" i="1">
                                      <a:latin typeface="Cambria Math" panose="02040503050406030204" pitchFamily="18" charset="0"/>
                                    </a:rPr>
                                    <m:t>𝜋</m:t>
                                  </m:r>
                                  <m:sSup>
                                    <m:sSupPr>
                                      <m:ctrlPr>
                                        <a:rPr lang="en-US" sz="2400" i="1">
                                          <a:latin typeface="Cambria Math" panose="02040503050406030204" pitchFamily="18" charset="0"/>
                                        </a:rPr>
                                      </m:ctrlPr>
                                    </m:sSupPr>
                                    <m:e>
                                      <m:r>
                                        <a:rPr lang="en-US" sz="2400" i="1">
                                          <a:latin typeface="Cambria Math" panose="02040503050406030204" pitchFamily="18" charset="0"/>
                                        </a:rPr>
                                        <m:t>𝜎</m:t>
                                      </m:r>
                                    </m:e>
                                    <m:sup>
                                      <m:r>
                                        <a:rPr lang="en-US" sz="2400" i="1">
                                          <a:latin typeface="Cambria Math" panose="02040503050406030204" pitchFamily="18" charset="0"/>
                                        </a:rPr>
                                        <m:t>2</m:t>
                                      </m:r>
                                    </m:sup>
                                  </m:sSup>
                                </m:e>
                              </m:rad>
                            </m:den>
                          </m:f>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r>
                                <a:rPr lang="en-US" sz="2400" i="1">
                                  <a:latin typeface="Cambria Math" panose="02040503050406030204" pitchFamily="18" charset="0"/>
                                </a:rPr>
                                <m:t>−</m:t>
                              </m:r>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f>
                                        <m:fPr>
                                          <m:ctrlPr>
                                            <a:rPr lang="en-US" sz="2400" i="1">
                                              <a:latin typeface="Cambria Math" panose="02040503050406030204" pitchFamily="18" charset="0"/>
                                            </a:rPr>
                                          </m:ctrlPr>
                                        </m:fPr>
                                        <m:nu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𝑖</m:t>
                                              </m:r>
                                            </m:sub>
                                          </m:sSub>
                                          <m:r>
                                            <a:rPr lang="en-US" sz="2400" i="1">
                                              <a:latin typeface="Cambria Math" panose="02040503050406030204" pitchFamily="18" charset="0"/>
                                            </a:rPr>
                                            <m:t>−</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𝛽</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𝛽</m:t>
                                              </m:r>
                                            </m:e>
                                            <m:sub>
                                              <m:r>
                                                <a:rPr lang="en-US" sz="2400" b="0" i="1" smtClean="0">
                                                  <a:latin typeface="Cambria Math" panose="02040503050406030204" pitchFamily="18" charset="0"/>
                                                </a:rPr>
                                                <m:t>1</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m:t>
                                          </m:r>
                                        </m:num>
                                        <m:den>
                                          <m:r>
                                            <a:rPr lang="en-US" sz="2400" i="1">
                                              <a:latin typeface="Cambria Math" panose="02040503050406030204" pitchFamily="18" charset="0"/>
                                            </a:rPr>
                                            <m:t>𝜎</m:t>
                                          </m:r>
                                        </m:den>
                                      </m:f>
                                    </m:e>
                                  </m:d>
                                </m:e>
                                <m:sup>
                                  <m:r>
                                    <a:rPr lang="en-US" sz="2400" i="1">
                                      <a:latin typeface="Cambria Math" panose="02040503050406030204" pitchFamily="18" charset="0"/>
                                    </a:rPr>
                                    <m:t>2</m:t>
                                  </m:r>
                                </m:sup>
                              </m:sSup>
                            </m:sup>
                          </m:sSup>
                        </m:e>
                      </m:nary>
                    </m:oMath>
                  </m:oMathPara>
                </a14:m>
                <a:endParaRPr lang="en-US" sz="2400" dirty="0">
                  <a:solidFill>
                    <a:schemeClr val="tx1">
                      <a:lumMod val="75000"/>
                      <a:lumOff val="25000"/>
                    </a:schemeClr>
                  </a:solidFill>
                  <a:latin typeface="Karla" charset="0"/>
                </a:endParaRPr>
              </a:p>
              <a:p>
                <a:endParaRPr lang="en-US" sz="2400" dirty="0">
                  <a:solidFill>
                    <a:schemeClr val="tx1">
                      <a:lumMod val="75000"/>
                      <a:lumOff val="25000"/>
                    </a:schemeClr>
                  </a:solidFill>
                  <a:latin typeface="Karla" charset="0"/>
                </a:endParaRPr>
              </a:p>
              <a:p>
                <a:r>
                  <a:rPr lang="en-US" sz="2400" dirty="0">
                    <a:solidFill>
                      <a:schemeClr val="tx1">
                        <a:lumMod val="75000"/>
                        <a:lumOff val="25000"/>
                      </a:schemeClr>
                    </a:solidFill>
                    <a:latin typeface="Karla" charset="0"/>
                  </a:rPr>
                  <a:t>Which leads to the log-likelihood:</a:t>
                </a:r>
              </a:p>
              <a:p>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𝑙</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1</m:t>
                          </m:r>
                        </m:sub>
                      </m:sSub>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𝜎</m:t>
                          </m:r>
                        </m:e>
                        <m:sup>
                          <m:r>
                            <a:rPr lang="en-US" sz="2400" b="0" i="1" smtClean="0">
                              <a:latin typeface="Cambria Math" panose="02040503050406030204" pitchFamily="18" charset="0"/>
                            </a:rPr>
                            <m:t>2</m:t>
                          </m:r>
                        </m:sup>
                      </m:sSup>
                      <m:r>
                        <a:rPr lang="en-US" sz="2400" i="1">
                          <a:latin typeface="Cambria Math" panose="02040503050406030204" pitchFamily="18" charset="0"/>
                        </a:rPr>
                        <m:t>| </m:t>
                      </m:r>
                      <m:acc>
                        <m:accPr>
                          <m:chr m:val="⃗"/>
                          <m:ctrlPr>
                            <a:rPr lang="en-US" sz="2400" i="1">
                              <a:latin typeface="Cambria Math" panose="02040503050406030204" pitchFamily="18" charset="0"/>
                            </a:rPr>
                          </m:ctrlPr>
                        </m:accPr>
                        <m:e>
                          <m:r>
                            <a:rPr lang="en-US" sz="2400" b="0" i="1" smtClean="0">
                              <a:latin typeface="Cambria Math" panose="02040503050406030204" pitchFamily="18" charset="0"/>
                            </a:rPr>
                            <m:t>𝑦</m:t>
                          </m:r>
                        </m:e>
                      </m:acc>
                      <m:r>
                        <a:rPr lang="en-US" sz="2400" i="1">
                          <a:latin typeface="Cambria Math" panose="02040503050406030204" pitchFamily="18" charset="0"/>
                        </a:rPr>
                        <m:t>,</m:t>
                      </m:r>
                      <m:acc>
                        <m:accPr>
                          <m:chr m:val="⃗"/>
                          <m:ctrlPr>
                            <a:rPr lang="en-US" sz="2400" i="1">
                              <a:latin typeface="Cambria Math" panose="02040503050406030204" pitchFamily="18" charset="0"/>
                            </a:rPr>
                          </m:ctrlPr>
                        </m:accPr>
                        <m:e>
                          <m:r>
                            <a:rPr lang="en-US" sz="2400" b="0" i="1" smtClean="0">
                              <a:latin typeface="Cambria Math" panose="02040503050406030204" pitchFamily="18" charset="0"/>
                            </a:rPr>
                            <m:t>𝑥</m:t>
                          </m:r>
                        </m:e>
                      </m:acc>
                      <m:r>
                        <a:rPr lang="en-US" sz="2400" i="1">
                          <a:latin typeface="Cambria Math" panose="02040503050406030204" pitchFamily="18" charset="0"/>
                        </a:rPr>
                        <m:t>)</m:t>
                      </m:r>
                      <m:r>
                        <a:rPr lang="en-US" sz="2400" i="1">
                          <a:latin typeface="Cambria Math" panose="02040503050406030204" pitchFamily="18" charset="0"/>
                        </a:rPr>
                        <m:t>=</m:t>
                      </m:r>
                      <m:r>
                        <a:rPr lang="en-US" sz="2400" b="0" i="1" smtClean="0">
                          <a:latin typeface="Cambria Math" panose="02040503050406030204" pitchFamily="18" charset="0"/>
                        </a:rPr>
                        <m:t>−</m:t>
                      </m:r>
                      <m:nary>
                        <m:naryPr>
                          <m:chr m:val="∑"/>
                          <m:ctrlPr>
                            <a:rPr lang="en-US" sz="240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𝑛</m:t>
                          </m:r>
                        </m:sup>
                        <m:e>
                          <m:func>
                            <m:funcPr>
                              <m:ctrlPr>
                                <a:rPr lang="en-US" sz="2400" b="0" i="1" smtClean="0">
                                  <a:latin typeface="Cambria Math" panose="02040503050406030204" pitchFamily="18" charset="0"/>
                                </a:rPr>
                              </m:ctrlPr>
                            </m:funcPr>
                            <m:fName>
                              <m:r>
                                <m:rPr>
                                  <m:sty m:val="p"/>
                                </m:rPr>
                                <a:rPr lang="en-US" sz="2400" b="0" i="0" smtClean="0">
                                  <a:latin typeface="Cambria Math" panose="02040503050406030204" pitchFamily="18" charset="0"/>
                                </a:rPr>
                                <m:t>ln</m:t>
                              </m:r>
                            </m:fName>
                            <m:e>
                              <m:d>
                                <m:dPr>
                                  <m:ctrlPr>
                                    <a:rPr lang="en-US" sz="2400" b="0" i="1" smtClean="0">
                                      <a:latin typeface="Cambria Math" panose="02040503050406030204" pitchFamily="18" charset="0"/>
                                    </a:rPr>
                                  </m:ctrlPr>
                                </m:dPr>
                                <m:e>
                                  <m:rad>
                                    <m:radPr>
                                      <m:degHide m:val="on"/>
                                      <m:ctrlPr>
                                        <a:rPr lang="en-US" sz="2400" i="1">
                                          <a:latin typeface="Cambria Math" panose="02040503050406030204" pitchFamily="18" charset="0"/>
                                        </a:rPr>
                                      </m:ctrlPr>
                                    </m:radPr>
                                    <m:deg/>
                                    <m:e>
                                      <m:r>
                                        <a:rPr lang="en-US" sz="2400" i="1">
                                          <a:latin typeface="Cambria Math" panose="02040503050406030204" pitchFamily="18" charset="0"/>
                                        </a:rPr>
                                        <m:t>2</m:t>
                                      </m:r>
                                      <m:r>
                                        <a:rPr lang="en-US" sz="2400" i="1">
                                          <a:latin typeface="Cambria Math" panose="02040503050406030204" pitchFamily="18" charset="0"/>
                                        </a:rPr>
                                        <m:t>𝜋</m:t>
                                      </m:r>
                                      <m:sSup>
                                        <m:sSupPr>
                                          <m:ctrlPr>
                                            <a:rPr lang="en-US" sz="2400" i="1">
                                              <a:latin typeface="Cambria Math" panose="02040503050406030204" pitchFamily="18" charset="0"/>
                                            </a:rPr>
                                          </m:ctrlPr>
                                        </m:sSupPr>
                                        <m:e>
                                          <m:r>
                                            <a:rPr lang="en-US" sz="2400" i="1">
                                              <a:latin typeface="Cambria Math" panose="02040503050406030204" pitchFamily="18" charset="0"/>
                                            </a:rPr>
                                            <m:t>𝜎</m:t>
                                          </m:r>
                                        </m:e>
                                        <m:sup>
                                          <m:r>
                                            <a:rPr lang="en-US" sz="2400" i="1">
                                              <a:latin typeface="Cambria Math" panose="02040503050406030204" pitchFamily="18" charset="0"/>
                                            </a:rPr>
                                            <m:t>2</m:t>
                                          </m:r>
                                        </m:sup>
                                      </m:sSup>
                                    </m:e>
                                  </m:rad>
                                </m:e>
                              </m:d>
                            </m:e>
                          </m:func>
                        </m:e>
                      </m:nary>
                      <m:r>
                        <a:rPr lang="en-US" sz="2400" b="0" i="1" smtClean="0">
                          <a:latin typeface="Cambria Math" panose="02040503050406030204" pitchFamily="18" charset="0"/>
                        </a:rPr>
                        <m:t>−</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𝑛</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0</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1</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r>
                                        <a:rPr lang="en-US" sz="2400" i="1">
                                          <a:latin typeface="Cambria Math" panose="02040503050406030204" pitchFamily="18" charset="0"/>
                                        </a:rPr>
                                        <m:t>)</m:t>
                                      </m:r>
                                    </m:num>
                                    <m:den>
                                      <m:r>
                                        <a:rPr lang="en-US" sz="2400" i="1">
                                          <a:latin typeface="Cambria Math" panose="02040503050406030204" pitchFamily="18" charset="0"/>
                                        </a:rPr>
                                        <m:t>𝜎</m:t>
                                      </m:r>
                                    </m:den>
                                  </m:f>
                                </m:e>
                              </m:d>
                            </m:e>
                            <m:sup>
                              <m:r>
                                <a:rPr lang="en-US" sz="2400" i="1">
                                  <a:latin typeface="Cambria Math" panose="02040503050406030204" pitchFamily="18" charset="0"/>
                                </a:rPr>
                                <m:t>2</m:t>
                              </m:r>
                            </m:sup>
                          </m:sSup>
                        </m:e>
                      </m:nary>
                    </m:oMath>
                  </m:oMathPara>
                </a14:m>
                <a:endParaRPr lang="en-US" sz="2400" dirty="0">
                  <a:solidFill>
                    <a:schemeClr val="tx1">
                      <a:lumMod val="75000"/>
                      <a:lumOff val="25000"/>
                    </a:schemeClr>
                  </a:solidFill>
                  <a:latin typeface="Karla" charset="0"/>
                </a:endParaRPr>
              </a:p>
              <a:p>
                <a:endParaRPr lang="en-US" sz="2400" dirty="0">
                  <a:solidFill>
                    <a:schemeClr val="tx1">
                      <a:lumMod val="75000"/>
                      <a:lumOff val="25000"/>
                    </a:schemeClr>
                  </a:solidFill>
                  <a:latin typeface="Karla" charset="0"/>
                </a:endParaRPr>
              </a:p>
              <a:p>
                <a:r>
                  <a:rPr lang="en-US" sz="2400" dirty="0">
                    <a:solidFill>
                      <a:schemeClr val="tx1">
                        <a:lumMod val="75000"/>
                        <a:lumOff val="25000"/>
                      </a:schemeClr>
                    </a:solidFill>
                    <a:latin typeface="Karla" charset="0"/>
                  </a:rPr>
                  <a:t>What should we do with this log-likelihood?  </a:t>
                </a:r>
              </a:p>
              <a:p>
                <a:endParaRPr lang="en-US" sz="900" dirty="0">
                  <a:solidFill>
                    <a:schemeClr val="tx1">
                      <a:lumMod val="75000"/>
                      <a:lumOff val="25000"/>
                    </a:schemeClr>
                  </a:solidFill>
                  <a:latin typeface="Karla" charset="0"/>
                </a:endParaRPr>
              </a:p>
              <a:p>
                <a:r>
                  <a:rPr lang="en-US" sz="2400" dirty="0">
                    <a:solidFill>
                      <a:schemeClr val="tx1">
                        <a:lumMod val="75000"/>
                        <a:lumOff val="25000"/>
                      </a:schemeClr>
                    </a:solidFill>
                    <a:latin typeface="Karla" charset="0"/>
                  </a:rPr>
                  <a:t>What does this function look eerily similar to?  What does maximizing this function lead to with regards to the best estimates of </a:t>
                </a:r>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0</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𝛽</m:t>
                        </m:r>
                      </m:e>
                      <m:sub>
                        <m:r>
                          <a:rPr lang="en-US" sz="2400" i="1">
                            <a:latin typeface="Cambria Math" panose="02040503050406030204" pitchFamily="18" charset="0"/>
                          </a:rPr>
                          <m:t>1</m:t>
                        </m:r>
                      </m:sub>
                    </m:sSub>
                  </m:oMath>
                </a14:m>
                <a:r>
                  <a:rPr lang="en-US" sz="2400" dirty="0">
                    <a:solidFill>
                      <a:schemeClr val="tx1">
                        <a:lumMod val="75000"/>
                        <a:lumOff val="25000"/>
                      </a:schemeClr>
                    </a:solidFill>
                    <a:latin typeface="Karla" charset="0"/>
                  </a:rPr>
                  <a:t>?</a:t>
                </a:r>
              </a:p>
            </p:txBody>
          </p:sp>
        </mc:Choice>
        <mc:Fallback>
          <p:sp>
            <p:nvSpPr>
              <p:cNvPr id="9" name="Content Placeholder 2">
                <a:extLst>
                  <a:ext uri="{FF2B5EF4-FFF2-40B4-BE49-F238E27FC236}">
                    <a16:creationId xmlns:a16="http://schemas.microsoft.com/office/drawing/2014/main" id="{AB1A6B4A-4741-074E-BB1B-E2C6C513E9AC}"/>
                  </a:ext>
                </a:extLst>
              </p:cNvPr>
              <p:cNvSpPr>
                <a:spLocks noGrp="1" noRot="1" noChangeAspect="1" noMove="1" noResize="1" noEditPoints="1" noAdjustHandles="1" noChangeArrowheads="1" noChangeShapeType="1" noTextEdit="1"/>
              </p:cNvSpPr>
              <p:nvPr>
                <p:ph idx="1"/>
              </p:nvPr>
            </p:nvSpPr>
            <p:spPr>
              <a:xfrm>
                <a:off x="680185" y="1096854"/>
                <a:ext cx="11162523" cy="4947685"/>
              </a:xfrm>
              <a:blipFill>
                <a:blip r:embed="rId2"/>
                <a:stretch>
                  <a:fillRect l="-796" t="-16368" r="-114" b="-7161"/>
                </a:stretch>
              </a:blipFill>
            </p:spPr>
            <p:txBody>
              <a:bodyPr/>
              <a:lstStyle/>
              <a:p>
                <a:r>
                  <a:rPr lang="en-US">
                    <a:noFill/>
                  </a:rPr>
                  <a:t> </a:t>
                </a:r>
              </a:p>
            </p:txBody>
          </p:sp>
        </mc:Fallback>
      </mc:AlternateContent>
    </p:spTree>
    <p:extLst>
      <p:ext uri="{BB962C8B-B14F-4D97-AF65-F5344CB8AC3E}">
        <p14:creationId xmlns:p14="http://schemas.microsoft.com/office/powerpoint/2010/main" val="25308980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 home message</a:t>
            </a:r>
          </a:p>
        </p:txBody>
      </p:sp>
      <p:sp>
        <p:nvSpPr>
          <p:cNvPr id="4" name="Slide Number Placeholder 3"/>
          <p:cNvSpPr>
            <a:spLocks noGrp="1"/>
          </p:cNvSpPr>
          <p:nvPr>
            <p:ph type="sldNum" sz="quarter" idx="12"/>
          </p:nvPr>
        </p:nvSpPr>
        <p:spPr/>
        <p:txBody>
          <a:bodyPr/>
          <a:lstStyle/>
          <a:p>
            <a:fld id="{81B7CCDB-6D39-0547-B7B3-C80E39D6513A}" type="slidenum">
              <a:rPr lang="en-US" smtClean="0"/>
              <a:t>23</a:t>
            </a:fld>
            <a:endParaRPr lang="en-US"/>
          </a:p>
        </p:txBody>
      </p:sp>
      <p:sp>
        <p:nvSpPr>
          <p:cNvPr id="10" name="Content Placeholder 2">
            <a:extLst>
              <a:ext uri="{FF2B5EF4-FFF2-40B4-BE49-F238E27FC236}">
                <a16:creationId xmlns:a16="http://schemas.microsoft.com/office/drawing/2014/main" id="{0C770719-5AC9-2C4C-A858-AFF51A0AA92F}"/>
              </a:ext>
            </a:extLst>
          </p:cNvPr>
          <p:cNvSpPr>
            <a:spLocks noGrp="1"/>
          </p:cNvSpPr>
          <p:nvPr>
            <p:ph idx="1"/>
          </p:nvPr>
        </p:nvSpPr>
        <p:spPr>
          <a:xfrm>
            <a:off x="680185" y="1096854"/>
            <a:ext cx="11162523" cy="4947685"/>
          </a:xfrm>
        </p:spPr>
        <p:txBody>
          <a:bodyPr/>
          <a:lstStyle/>
          <a:p>
            <a:r>
              <a:rPr lang="en-US" sz="2400" dirty="0">
                <a:solidFill>
                  <a:schemeClr val="tx1">
                    <a:lumMod val="75000"/>
                    <a:lumOff val="25000"/>
                  </a:schemeClr>
                </a:solidFill>
                <a:latin typeface="Karla" charset="0"/>
              </a:rPr>
              <a:t>By taking a probabilistic approach to linear regression and assuming the residuals are normally distributed, we see that </a:t>
            </a:r>
            <a:r>
              <a:rPr lang="en-US" sz="2400" b="1" dirty="0">
                <a:solidFill>
                  <a:schemeClr val="tx1">
                    <a:lumMod val="75000"/>
                    <a:lumOff val="25000"/>
                  </a:schemeClr>
                </a:solidFill>
                <a:latin typeface="Karla" charset="0"/>
              </a:rPr>
              <a:t>maximizing the likelihood </a:t>
            </a:r>
            <a:r>
              <a:rPr lang="en-US" sz="2400" dirty="0">
                <a:solidFill>
                  <a:schemeClr val="tx1">
                    <a:lumMod val="75000"/>
                    <a:lumOff val="25000"/>
                  </a:schemeClr>
                </a:solidFill>
                <a:latin typeface="Karla" charset="0"/>
              </a:rPr>
              <a:t>for this model is equivalent to </a:t>
            </a:r>
            <a:r>
              <a:rPr lang="en-US" sz="2400" b="1" dirty="0">
                <a:solidFill>
                  <a:schemeClr val="tx1">
                    <a:lumMod val="75000"/>
                    <a:lumOff val="25000"/>
                  </a:schemeClr>
                </a:solidFill>
                <a:latin typeface="Karla" charset="0"/>
              </a:rPr>
              <a:t>minimizing mean squared error </a:t>
            </a:r>
            <a:r>
              <a:rPr lang="en-US" sz="2400" dirty="0">
                <a:solidFill>
                  <a:schemeClr val="tx1">
                    <a:lumMod val="75000"/>
                    <a:lumOff val="25000"/>
                  </a:schemeClr>
                </a:solidFill>
                <a:latin typeface="Karla" charset="0"/>
              </a:rPr>
              <a:t>around the line!</a:t>
            </a:r>
          </a:p>
          <a:p>
            <a:endParaRPr lang="en-US" sz="2400" dirty="0">
              <a:solidFill>
                <a:schemeClr val="tx1">
                  <a:lumMod val="75000"/>
                  <a:lumOff val="25000"/>
                </a:schemeClr>
              </a:solidFill>
              <a:latin typeface="Karla" charset="0"/>
            </a:endParaRPr>
          </a:p>
          <a:p>
            <a:r>
              <a:rPr lang="en-US" sz="2400" dirty="0">
                <a:solidFill>
                  <a:schemeClr val="tx1">
                    <a:lumMod val="75000"/>
                    <a:lumOff val="25000"/>
                  </a:schemeClr>
                </a:solidFill>
                <a:latin typeface="Karla" charset="0"/>
              </a:rPr>
              <a:t>So if we believe our residuals are normally distributed, then minimizing mean square error is a natural choice.</a:t>
            </a:r>
          </a:p>
          <a:p>
            <a:endParaRPr lang="en-US" sz="2400" dirty="0">
              <a:solidFill>
                <a:schemeClr val="tx1">
                  <a:lumMod val="75000"/>
                  <a:lumOff val="25000"/>
                </a:schemeClr>
              </a:solidFill>
              <a:latin typeface="Karla" charset="0"/>
            </a:endParaRPr>
          </a:p>
          <a:p>
            <a:r>
              <a:rPr lang="en-US" sz="2400" dirty="0">
                <a:solidFill>
                  <a:schemeClr val="tx1">
                    <a:lumMod val="75000"/>
                    <a:lumOff val="25000"/>
                  </a:schemeClr>
                </a:solidFill>
                <a:latin typeface="Karla" charset="0"/>
              </a:rPr>
              <a:t>But by choosing this specific probability model, we get much more than simply motivation for our loss function.  We get </a:t>
            </a:r>
            <a:r>
              <a:rPr lang="en-US" sz="2400" i="1" dirty="0">
                <a:solidFill>
                  <a:schemeClr val="tx1">
                    <a:lumMod val="75000"/>
                    <a:lumOff val="25000"/>
                  </a:schemeClr>
                </a:solidFill>
                <a:latin typeface="Karla" charset="0"/>
              </a:rPr>
              <a:t>instructions</a:t>
            </a:r>
            <a:r>
              <a:rPr lang="en-US" sz="2400" dirty="0">
                <a:solidFill>
                  <a:schemeClr val="tx1">
                    <a:lumMod val="75000"/>
                    <a:lumOff val="25000"/>
                  </a:schemeClr>
                </a:solidFill>
                <a:latin typeface="Karla" charset="0"/>
              </a:rPr>
              <a:t> on how to perform inferences as well </a:t>
            </a:r>
            <a:r>
              <a:rPr lang="en-US" sz="2400" dirty="0">
                <a:solidFill>
                  <a:schemeClr val="tx1">
                    <a:lumMod val="75000"/>
                    <a:lumOff val="25000"/>
                  </a:schemeClr>
                </a:solidFill>
                <a:latin typeface="Karla" charset="0"/>
                <a:sym typeface="Wingdings" pitchFamily="2" charset="2"/>
              </a:rPr>
              <a:t> </a:t>
            </a:r>
            <a:endParaRPr lang="en-US" sz="2400" dirty="0">
              <a:solidFill>
                <a:schemeClr val="tx1">
                  <a:lumMod val="75000"/>
                  <a:lumOff val="25000"/>
                </a:schemeClr>
              </a:solidFill>
              <a:latin typeface="Karla" charset="0"/>
            </a:endParaRPr>
          </a:p>
          <a:p>
            <a:endParaRPr lang="en-US" sz="2400" dirty="0">
              <a:solidFill>
                <a:schemeClr val="tx1">
                  <a:lumMod val="75000"/>
                  <a:lumOff val="25000"/>
                </a:schemeClr>
              </a:solidFill>
              <a:latin typeface="Karla" charset="0"/>
            </a:endParaRPr>
          </a:p>
          <a:p>
            <a:endParaRPr lang="en-US" sz="2400" dirty="0">
              <a:solidFill>
                <a:schemeClr val="tx1">
                  <a:lumMod val="75000"/>
                  <a:lumOff val="25000"/>
                </a:schemeClr>
              </a:solidFill>
              <a:latin typeface="Karla" charset="0"/>
            </a:endParaRPr>
          </a:p>
        </p:txBody>
      </p:sp>
    </p:spTree>
    <p:extLst>
      <p:ext uri="{BB962C8B-B14F-4D97-AF65-F5344CB8AC3E}">
        <p14:creationId xmlns:p14="http://schemas.microsoft.com/office/powerpoint/2010/main" val="1858602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8182C-2D75-F540-BE4D-6D29FCB8C8A1}"/>
              </a:ext>
            </a:extLst>
          </p:cNvPr>
          <p:cNvSpPr>
            <a:spLocks noGrp="1"/>
          </p:cNvSpPr>
          <p:nvPr>
            <p:ph type="title"/>
          </p:nvPr>
        </p:nvSpPr>
        <p:spPr/>
        <p:txBody>
          <a:bodyPr/>
          <a:lstStyle/>
          <a:p>
            <a:r>
              <a:rPr lang="en-US" dirty="0"/>
              <a:t>Checking the assumptions of this model:</a:t>
            </a:r>
          </a:p>
        </p:txBody>
      </p:sp>
      <p:sp>
        <p:nvSpPr>
          <p:cNvPr id="3" name="Content Placeholder 2">
            <a:extLst>
              <a:ext uri="{FF2B5EF4-FFF2-40B4-BE49-F238E27FC236}">
                <a16:creationId xmlns:a16="http://schemas.microsoft.com/office/drawing/2014/main" id="{447477AB-022A-BE46-8518-6CE3A40975B0}"/>
              </a:ext>
            </a:extLst>
          </p:cNvPr>
          <p:cNvSpPr>
            <a:spLocks noGrp="1"/>
          </p:cNvSpPr>
          <p:nvPr>
            <p:ph idx="1"/>
          </p:nvPr>
        </p:nvSpPr>
        <p:spPr>
          <a:xfrm>
            <a:off x="833415" y="1177758"/>
            <a:ext cx="10327008" cy="4949910"/>
          </a:xfrm>
        </p:spPr>
        <p:txBody>
          <a:bodyPr/>
          <a:lstStyle/>
          <a:p>
            <a:r>
              <a:rPr lang="en-US" dirty="0"/>
              <a:t>The probabilistic model of linear regression leads to 4 main assumptions that can be checked with the data (the first 3 at least):</a:t>
            </a:r>
          </a:p>
          <a:p>
            <a:pPr marL="514350" indent="-514350">
              <a:buAutoNum type="arabicPeriod"/>
            </a:pPr>
            <a:r>
              <a:rPr lang="en-US" u="sng" dirty="0"/>
              <a:t>Linearity</a:t>
            </a:r>
            <a:r>
              <a:rPr lang="en-US" dirty="0"/>
              <a:t>: relationships are linear and there is no clear non-linear pattern around the line (as evidenced by the residuals).</a:t>
            </a:r>
          </a:p>
          <a:p>
            <a:pPr marL="514350" indent="-514350">
              <a:buAutoNum type="arabicPeriod"/>
            </a:pPr>
            <a:r>
              <a:rPr lang="en-US" u="sng" dirty="0"/>
              <a:t>Normality</a:t>
            </a:r>
            <a:r>
              <a:rPr lang="en-US" dirty="0"/>
              <a:t>: the residuals are normally distributed.</a:t>
            </a:r>
          </a:p>
          <a:p>
            <a:pPr marL="514350" indent="-514350">
              <a:buAutoNum type="arabicPeriod"/>
            </a:pPr>
            <a:r>
              <a:rPr lang="en-US" u="sng" dirty="0"/>
              <a:t>Constant Variance</a:t>
            </a:r>
            <a:r>
              <a:rPr lang="en-US" dirty="0"/>
              <a:t>: the vertical spread of the residuals is constant everywhere along the line.</a:t>
            </a:r>
          </a:p>
          <a:p>
            <a:pPr marL="514350" indent="-514350">
              <a:buAutoNum type="arabicPeriod"/>
            </a:pPr>
            <a:r>
              <a:rPr lang="en-US" u="sng" dirty="0"/>
              <a:t>Independence</a:t>
            </a:r>
            <a:r>
              <a:rPr lang="en-US" dirty="0"/>
              <a:t>: the observations are independent of each other.</a:t>
            </a:r>
          </a:p>
          <a:p>
            <a:endParaRPr lang="en-US" sz="900" dirty="0"/>
          </a:p>
          <a:p>
            <a:r>
              <a:rPr lang="en-US" dirty="0"/>
              <a:t>Note: collinearity is not a violation of an assumption, but can certainly muck up the model.</a:t>
            </a:r>
          </a:p>
          <a:p>
            <a:pPr marL="514350" indent="-514350">
              <a:buAutoNum type="arabicPeriod"/>
            </a:pPr>
            <a:endParaRPr lang="en-US" dirty="0"/>
          </a:p>
        </p:txBody>
      </p:sp>
      <p:sp>
        <p:nvSpPr>
          <p:cNvPr id="4" name="Slide Number Placeholder 3">
            <a:extLst>
              <a:ext uri="{FF2B5EF4-FFF2-40B4-BE49-F238E27FC236}">
                <a16:creationId xmlns:a16="http://schemas.microsoft.com/office/drawing/2014/main" id="{18BA7DA9-A43A-E04B-A215-BA5AAA76722B}"/>
              </a:ext>
            </a:extLst>
          </p:cNvPr>
          <p:cNvSpPr>
            <a:spLocks noGrp="1"/>
          </p:cNvSpPr>
          <p:nvPr>
            <p:ph type="sldNum" sz="quarter" idx="12"/>
          </p:nvPr>
        </p:nvSpPr>
        <p:spPr/>
        <p:txBody>
          <a:bodyPr/>
          <a:lstStyle/>
          <a:p>
            <a:fld id="{81B7CCDB-6D39-0547-B7B3-C80E39D6513A}" type="slidenum">
              <a:rPr lang="en-US" smtClean="0"/>
              <a:t>24</a:t>
            </a:fld>
            <a:endParaRPr lang="en-US"/>
          </a:p>
        </p:txBody>
      </p:sp>
    </p:spTree>
    <p:extLst>
      <p:ext uri="{BB962C8B-B14F-4D97-AF65-F5344CB8AC3E}">
        <p14:creationId xmlns:p14="http://schemas.microsoft.com/office/powerpoint/2010/main" val="1895302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071F4-EA65-4A42-8722-8AE1CA7BA58D}"/>
              </a:ext>
            </a:extLst>
          </p:cNvPr>
          <p:cNvSpPr>
            <a:spLocks noGrp="1"/>
          </p:cNvSpPr>
          <p:nvPr>
            <p:ph type="title"/>
          </p:nvPr>
        </p:nvSpPr>
        <p:spPr/>
        <p:txBody>
          <a:bodyPr/>
          <a:lstStyle/>
          <a:p>
            <a:r>
              <a:rPr lang="en-US" dirty="0"/>
              <a:t>Checking assumptions visually</a:t>
            </a:r>
          </a:p>
        </p:txBody>
      </p:sp>
      <p:sp>
        <p:nvSpPr>
          <p:cNvPr id="4" name="Slide Number Placeholder 3">
            <a:extLst>
              <a:ext uri="{FF2B5EF4-FFF2-40B4-BE49-F238E27FC236}">
                <a16:creationId xmlns:a16="http://schemas.microsoft.com/office/drawing/2014/main" id="{39F58CC5-BA1B-F84A-AFEC-6EC3240AD09A}"/>
              </a:ext>
            </a:extLst>
          </p:cNvPr>
          <p:cNvSpPr>
            <a:spLocks noGrp="1"/>
          </p:cNvSpPr>
          <p:nvPr>
            <p:ph type="sldNum" sz="quarter" idx="12"/>
          </p:nvPr>
        </p:nvSpPr>
        <p:spPr/>
        <p:txBody>
          <a:bodyPr/>
          <a:lstStyle/>
          <a:p>
            <a:fld id="{81B7CCDB-6D39-0547-B7B3-C80E39D6513A}" type="slidenum">
              <a:rPr lang="en-US" smtClean="0"/>
              <a:t>25</a:t>
            </a:fld>
            <a:endParaRPr lang="en-US"/>
          </a:p>
        </p:txBody>
      </p:sp>
      <p:pic>
        <p:nvPicPr>
          <p:cNvPr id="5" name="Picture 4">
            <a:extLst>
              <a:ext uri="{FF2B5EF4-FFF2-40B4-BE49-F238E27FC236}">
                <a16:creationId xmlns:a16="http://schemas.microsoft.com/office/drawing/2014/main" id="{CDD90AFA-A40A-CA45-9DA4-C7E2ED146444}"/>
              </a:ext>
            </a:extLst>
          </p:cNvPr>
          <p:cNvPicPr>
            <a:picLocks noChangeAspect="1"/>
          </p:cNvPicPr>
          <p:nvPr/>
        </p:nvPicPr>
        <p:blipFill>
          <a:blip r:embed="rId2"/>
          <a:stretch>
            <a:fillRect/>
          </a:stretch>
        </p:blipFill>
        <p:spPr>
          <a:xfrm>
            <a:off x="638131" y="1757548"/>
            <a:ext cx="5236239" cy="3637808"/>
          </a:xfrm>
          <a:prstGeom prst="rect">
            <a:avLst/>
          </a:prstGeom>
        </p:spPr>
      </p:pic>
      <p:pic>
        <p:nvPicPr>
          <p:cNvPr id="6" name="Picture 5">
            <a:extLst>
              <a:ext uri="{FF2B5EF4-FFF2-40B4-BE49-F238E27FC236}">
                <a16:creationId xmlns:a16="http://schemas.microsoft.com/office/drawing/2014/main" id="{F89D6A5C-4D24-9243-84C9-7348069F38D2}"/>
              </a:ext>
            </a:extLst>
          </p:cNvPr>
          <p:cNvPicPr>
            <a:picLocks noChangeAspect="1"/>
          </p:cNvPicPr>
          <p:nvPr/>
        </p:nvPicPr>
        <p:blipFill>
          <a:blip r:embed="rId3"/>
          <a:stretch>
            <a:fillRect/>
          </a:stretch>
        </p:blipFill>
        <p:spPr>
          <a:xfrm>
            <a:off x="6011306" y="1757548"/>
            <a:ext cx="5263798" cy="3637808"/>
          </a:xfrm>
          <a:prstGeom prst="rect">
            <a:avLst/>
          </a:prstGeom>
        </p:spPr>
      </p:pic>
    </p:spTree>
    <p:extLst>
      <p:ext uri="{BB962C8B-B14F-4D97-AF65-F5344CB8AC3E}">
        <p14:creationId xmlns:p14="http://schemas.microsoft.com/office/powerpoint/2010/main" val="34525141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5" name="Content Placeholder 1"/>
              <p:cNvSpPr txBox="1">
                <a:spLocks/>
              </p:cNvSpPr>
              <p:nvPr/>
            </p:nvSpPr>
            <p:spPr>
              <a:xfrm>
                <a:off x="539122" y="926524"/>
                <a:ext cx="11652878" cy="5281313"/>
              </a:xfrm>
              <a:prstGeom prst="rect">
                <a:avLst/>
              </a:prstGeom>
              <a:ln>
                <a:noFill/>
              </a:ln>
            </p:spPr>
            <p:txBody>
              <a:bodyPr/>
              <a:lstStyle>
                <a:lvl1pPr marL="0" indent="0" algn="l" defTabSz="457182" rtl="0" eaLnBrk="1" latinLnBrk="0" hangingPunct="1">
                  <a:spcBef>
                    <a:spcPct val="20000"/>
                  </a:spcBef>
                  <a:buFont typeface="Arial"/>
                  <a:buNone/>
                  <a:defRPr sz="2800" kern="1200">
                    <a:solidFill>
                      <a:srgbClr val="464646"/>
                    </a:solidFill>
                    <a:latin typeface="Karla"/>
                    <a:ea typeface="+mn-ea"/>
                    <a:cs typeface="Karla"/>
                  </a:defRPr>
                </a:lvl1pPr>
                <a:lvl2pPr marL="742920" indent="-285738" algn="l" defTabSz="457182" rtl="0" eaLnBrk="1" latinLnBrk="0" hangingPunct="1">
                  <a:spcBef>
                    <a:spcPct val="20000"/>
                  </a:spcBef>
                  <a:buFont typeface="Arial"/>
                  <a:buChar char="–"/>
                  <a:defRPr sz="2400" kern="1200">
                    <a:solidFill>
                      <a:srgbClr val="464646"/>
                    </a:solidFill>
                    <a:latin typeface="Karla"/>
                    <a:ea typeface="+mn-ea"/>
                    <a:cs typeface="Karla"/>
                  </a:defRPr>
                </a:lvl2pPr>
                <a:lvl3pPr marL="1142954" indent="-228590" algn="l" defTabSz="457182" rtl="0" eaLnBrk="1" latinLnBrk="0" hangingPunct="1">
                  <a:spcBef>
                    <a:spcPct val="20000"/>
                  </a:spcBef>
                  <a:buFont typeface="Arial"/>
                  <a:buChar char="•"/>
                  <a:defRPr sz="2000" kern="1200">
                    <a:solidFill>
                      <a:srgbClr val="464646"/>
                    </a:solidFill>
                    <a:latin typeface="Karla"/>
                    <a:ea typeface="+mn-ea"/>
                    <a:cs typeface="Karla"/>
                  </a:defRPr>
                </a:lvl3pPr>
                <a:lvl4pPr marL="1600136" indent="-228590" algn="l" defTabSz="457182" rtl="0" eaLnBrk="1" latinLnBrk="0" hangingPunct="1">
                  <a:spcBef>
                    <a:spcPct val="20000"/>
                  </a:spcBef>
                  <a:buFont typeface="Arial"/>
                  <a:buChar char="–"/>
                  <a:defRPr sz="1800" kern="1200">
                    <a:solidFill>
                      <a:srgbClr val="464646"/>
                    </a:solidFill>
                    <a:latin typeface="Karla"/>
                    <a:ea typeface="+mn-ea"/>
                    <a:cs typeface="Karla"/>
                  </a:defRPr>
                </a:lvl4pPr>
                <a:lvl5pPr marL="2057317" indent="-228590" algn="l" defTabSz="457182" rtl="0" eaLnBrk="1" latinLnBrk="0" hangingPunct="1">
                  <a:spcBef>
                    <a:spcPct val="20000"/>
                  </a:spcBef>
                  <a:buFont typeface="Arial"/>
                  <a:buChar char="»"/>
                  <a:defRPr sz="1800" kern="1200">
                    <a:solidFill>
                      <a:srgbClr val="464646"/>
                    </a:solidFill>
                    <a:latin typeface="Karla"/>
                    <a:ea typeface="+mn-ea"/>
                    <a:cs typeface="Karla"/>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a:lstStyle>
              <a:p>
                <a:r>
                  <a:rPr lang="en-US" sz="2300" dirty="0"/>
                  <a:t>Standard ordinary least squares (OLS) regression leads to explicit formulae for </a:t>
                </a:r>
                <a14:m>
                  <m:oMath xmlns:m="http://schemas.openxmlformats.org/officeDocument/2006/math">
                    <m:sSub>
                      <m:sSubPr>
                        <m:ctrlPr>
                          <a:rPr lang="en-US" sz="2300" i="1">
                            <a:latin typeface="Cambria Math" panose="02040503050406030204" pitchFamily="18" charset="0"/>
                          </a:rPr>
                        </m:ctrlPr>
                      </m:sSubPr>
                      <m:e>
                        <m:acc>
                          <m:accPr>
                            <m:chr m:val="̂"/>
                            <m:ctrlPr>
                              <a:rPr lang="en-US" sz="2300" i="1">
                                <a:latin typeface="Cambria Math" panose="02040503050406030204" pitchFamily="18" charset="0"/>
                              </a:rPr>
                            </m:ctrlPr>
                          </m:accPr>
                          <m:e>
                            <m:r>
                              <a:rPr lang="en-US" sz="2300" i="1">
                                <a:latin typeface="Cambria Math" charset="0"/>
                                <a:ea typeface="Cambria Math" charset="0"/>
                                <a:cs typeface="Cambria Math" charset="0"/>
                              </a:rPr>
                              <m:t>𝛽</m:t>
                            </m:r>
                          </m:e>
                        </m:acc>
                      </m:e>
                      <m:sub>
                        <m:r>
                          <a:rPr lang="en-US" sz="2300" i="1">
                            <a:latin typeface="Cambria Math" charset="0"/>
                            <a:ea typeface="Cambria Math" charset="0"/>
                            <a:cs typeface="Cambria Math" charset="0"/>
                          </a:rPr>
                          <m:t>0</m:t>
                        </m:r>
                      </m:sub>
                    </m:sSub>
                  </m:oMath>
                </a14:m>
                <a:r>
                  <a:rPr lang="en-US" sz="2300" dirty="0">
                    <a:ea typeface="Cambria Math" charset="0"/>
                    <a:cs typeface="Cambria Math" charset="0"/>
                  </a:rPr>
                  <a:t> and </a:t>
                </a:r>
                <a14:m>
                  <m:oMath xmlns:m="http://schemas.openxmlformats.org/officeDocument/2006/math">
                    <m:sSub>
                      <m:sSubPr>
                        <m:ctrlPr>
                          <a:rPr lang="en-US" sz="2300" i="1">
                            <a:latin typeface="Cambria Math" panose="02040503050406030204" pitchFamily="18" charset="0"/>
                          </a:rPr>
                        </m:ctrlPr>
                      </m:sSubPr>
                      <m:e>
                        <m:acc>
                          <m:accPr>
                            <m:chr m:val="̂"/>
                            <m:ctrlPr>
                              <a:rPr lang="en-US" sz="2300" i="1">
                                <a:latin typeface="Cambria Math" panose="02040503050406030204" pitchFamily="18" charset="0"/>
                              </a:rPr>
                            </m:ctrlPr>
                          </m:accPr>
                          <m:e>
                            <m:r>
                              <a:rPr lang="en-US" sz="2300" i="1">
                                <a:latin typeface="Cambria Math" charset="0"/>
                                <a:ea typeface="Cambria Math" charset="0"/>
                                <a:cs typeface="Cambria Math" charset="0"/>
                              </a:rPr>
                              <m:t>𝛽</m:t>
                            </m:r>
                          </m:e>
                        </m:acc>
                      </m:e>
                      <m:sub>
                        <m:r>
                          <a:rPr lang="en-US" sz="2300" i="1">
                            <a:latin typeface="Cambria Math" charset="0"/>
                            <a:ea typeface="Cambria Math" charset="0"/>
                            <a:cs typeface="Cambria Math" charset="0"/>
                          </a:rPr>
                          <m:t>1</m:t>
                        </m:r>
                      </m:sub>
                    </m:sSub>
                    <m:r>
                      <a:rPr lang="en-US" sz="2300" i="1">
                        <a:latin typeface="Cambria Math" charset="0"/>
                        <a:ea typeface="Cambria Math" charset="0"/>
                        <a:cs typeface="Cambria Math" charset="0"/>
                      </a:rPr>
                      <m:t>:</m:t>
                    </m:r>
                  </m:oMath>
                </a14:m>
                <a:endParaRPr lang="en-US" sz="2300" dirty="0">
                  <a:ea typeface="Cambria Math" charset="0"/>
                  <a:cs typeface="Cambria Math" charset="0"/>
                </a:endParaRPr>
              </a:p>
              <a:p>
                <a:endParaRPr lang="en-US" sz="900" dirty="0">
                  <a:ea typeface="Cambria Math" charset="0"/>
                  <a:cs typeface="Cambria Math" charset="0"/>
                </a:endParaRPr>
              </a:p>
              <a:p>
                <a14:m>
                  <m:oMathPara xmlns:m="http://schemas.openxmlformats.org/officeDocument/2006/math">
                    <m:oMathParaPr>
                      <m:jc m:val="centerGroup"/>
                    </m:oMathParaPr>
                    <m:oMath xmlns:m="http://schemas.openxmlformats.org/officeDocument/2006/math">
                      <m:sSub>
                        <m:sSubPr>
                          <m:ctrlPr>
                            <a:rPr lang="en-US" sz="2300" i="1">
                              <a:latin typeface="Cambria Math" panose="02040503050406030204" pitchFamily="18" charset="0"/>
                            </a:rPr>
                          </m:ctrlPr>
                        </m:sSubPr>
                        <m:e>
                          <m:acc>
                            <m:accPr>
                              <m:chr m:val="̂"/>
                              <m:ctrlPr>
                                <a:rPr lang="en-US" sz="2300" i="1">
                                  <a:latin typeface="Cambria Math" panose="02040503050406030204" pitchFamily="18" charset="0"/>
                                </a:rPr>
                              </m:ctrlPr>
                            </m:accPr>
                            <m:e>
                              <m:r>
                                <a:rPr lang="en-US" sz="2300" i="1">
                                  <a:latin typeface="Cambria Math" charset="0"/>
                                  <a:ea typeface="Cambria Math" charset="0"/>
                                  <a:cs typeface="Cambria Math" charset="0"/>
                                </a:rPr>
                                <m:t>𝛽</m:t>
                              </m:r>
                            </m:e>
                          </m:acc>
                        </m:e>
                        <m:sub>
                          <m:r>
                            <a:rPr lang="en-US" sz="2300" b="0" i="1" smtClean="0">
                              <a:latin typeface="Cambria Math" panose="02040503050406030204" pitchFamily="18" charset="0"/>
                              <a:ea typeface="Cambria Math" charset="0"/>
                              <a:cs typeface="Cambria Math" charset="0"/>
                            </a:rPr>
                            <m:t>1</m:t>
                          </m:r>
                        </m:sub>
                      </m:sSub>
                      <m:r>
                        <a:rPr lang="en-US" sz="2300" b="0" i="1" smtClean="0">
                          <a:latin typeface="Cambria Math" panose="02040503050406030204" pitchFamily="18" charset="0"/>
                          <a:ea typeface="Cambria Math" charset="0"/>
                          <a:cs typeface="Cambria Math" charset="0"/>
                        </a:rPr>
                        <m:t>=</m:t>
                      </m:r>
                      <m:f>
                        <m:fPr>
                          <m:ctrlPr>
                            <a:rPr lang="en-US" sz="2300" b="0" i="1" smtClean="0">
                              <a:latin typeface="Cambria Math" panose="02040503050406030204" pitchFamily="18" charset="0"/>
                              <a:ea typeface="Cambria Math" charset="0"/>
                            </a:rPr>
                          </m:ctrlPr>
                        </m:fPr>
                        <m:num>
                          <m:nary>
                            <m:naryPr>
                              <m:chr m:val="∑"/>
                              <m:ctrlPr>
                                <a:rPr lang="en-US" sz="2300" b="0" i="1" smtClean="0">
                                  <a:latin typeface="Cambria Math" panose="02040503050406030204" pitchFamily="18" charset="0"/>
                                  <a:ea typeface="Cambria Math" charset="0"/>
                                </a:rPr>
                              </m:ctrlPr>
                            </m:naryPr>
                            <m:sub>
                              <m:r>
                                <m:rPr>
                                  <m:brk m:alnAt="23"/>
                                </m:rPr>
                                <a:rPr lang="en-US" sz="2300" b="0" i="1" smtClean="0">
                                  <a:latin typeface="Cambria Math" panose="02040503050406030204" pitchFamily="18" charset="0"/>
                                  <a:ea typeface="Cambria Math" charset="0"/>
                                </a:rPr>
                                <m:t>𝑖</m:t>
                              </m:r>
                              <m:r>
                                <a:rPr lang="en-US" sz="2300" b="0" i="1" smtClean="0">
                                  <a:latin typeface="Cambria Math" panose="02040503050406030204" pitchFamily="18" charset="0"/>
                                  <a:ea typeface="Cambria Math" charset="0"/>
                                </a:rPr>
                                <m:t>=1</m:t>
                              </m:r>
                            </m:sub>
                            <m:sup>
                              <m:r>
                                <a:rPr lang="en-US" sz="2300" b="0" i="1" smtClean="0">
                                  <a:latin typeface="Cambria Math" panose="02040503050406030204" pitchFamily="18" charset="0"/>
                                  <a:ea typeface="Cambria Math" charset="0"/>
                                </a:rPr>
                                <m:t>𝑛</m:t>
                              </m:r>
                            </m:sup>
                            <m:e>
                              <m:r>
                                <a:rPr lang="en-US" sz="2300" b="0" i="1" smtClean="0">
                                  <a:latin typeface="Cambria Math" panose="02040503050406030204" pitchFamily="18" charset="0"/>
                                  <a:ea typeface="Cambria Math" charset="0"/>
                                </a:rPr>
                                <m:t>(</m:t>
                              </m:r>
                              <m:sSub>
                                <m:sSubPr>
                                  <m:ctrlPr>
                                    <a:rPr lang="en-US" sz="2300" i="1">
                                      <a:latin typeface="Cambria Math" panose="02040503050406030204" pitchFamily="18" charset="0"/>
                                      <a:ea typeface="Cambria Math" charset="0"/>
                                    </a:rPr>
                                  </m:ctrlPr>
                                </m:sSubPr>
                                <m:e>
                                  <m:r>
                                    <a:rPr lang="en-US" sz="2300" i="1">
                                      <a:latin typeface="Cambria Math" panose="02040503050406030204" pitchFamily="18" charset="0"/>
                                      <a:ea typeface="Cambria Math" charset="0"/>
                                    </a:rPr>
                                    <m:t>𝑥</m:t>
                                  </m:r>
                                </m:e>
                                <m:sub>
                                  <m:r>
                                    <a:rPr lang="en-US" sz="2300" i="1">
                                      <a:latin typeface="Cambria Math" panose="02040503050406030204" pitchFamily="18" charset="0"/>
                                      <a:ea typeface="Cambria Math" charset="0"/>
                                    </a:rPr>
                                    <m:t>𝑖</m:t>
                                  </m:r>
                                </m:sub>
                              </m:sSub>
                              <m:r>
                                <a:rPr lang="en-US" sz="2300" i="1">
                                  <a:latin typeface="Cambria Math" panose="02040503050406030204" pitchFamily="18" charset="0"/>
                                  <a:ea typeface="Cambria Math" charset="0"/>
                                </a:rPr>
                                <m:t>−</m:t>
                              </m:r>
                              <m:acc>
                                <m:accPr>
                                  <m:chr m:val="̅"/>
                                  <m:ctrlPr>
                                    <a:rPr lang="en-US" sz="2300" i="1">
                                      <a:latin typeface="Cambria Math" panose="02040503050406030204" pitchFamily="18" charset="0"/>
                                      <a:ea typeface="Cambria Math" charset="0"/>
                                    </a:rPr>
                                  </m:ctrlPr>
                                </m:accPr>
                                <m:e>
                                  <m:r>
                                    <a:rPr lang="en-US" sz="2300" i="1">
                                      <a:latin typeface="Cambria Math" panose="02040503050406030204" pitchFamily="18" charset="0"/>
                                      <a:ea typeface="Cambria Math" charset="0"/>
                                    </a:rPr>
                                    <m:t>𝑥</m:t>
                                  </m:r>
                                </m:e>
                              </m:acc>
                              <m:r>
                                <a:rPr lang="en-US" sz="2300" b="0" i="1" smtClean="0">
                                  <a:latin typeface="Cambria Math" panose="02040503050406030204" pitchFamily="18" charset="0"/>
                                  <a:ea typeface="Cambria Math" charset="0"/>
                                </a:rPr>
                                <m:t>)(</m:t>
                              </m:r>
                              <m:sSub>
                                <m:sSubPr>
                                  <m:ctrlPr>
                                    <a:rPr lang="en-US" sz="2300" b="0" i="1" smtClean="0">
                                      <a:latin typeface="Cambria Math" panose="02040503050406030204" pitchFamily="18" charset="0"/>
                                      <a:ea typeface="Cambria Math" charset="0"/>
                                    </a:rPr>
                                  </m:ctrlPr>
                                </m:sSubPr>
                                <m:e>
                                  <m:r>
                                    <a:rPr lang="en-US" sz="2300" b="0" i="1" smtClean="0">
                                      <a:latin typeface="Cambria Math" panose="02040503050406030204" pitchFamily="18" charset="0"/>
                                      <a:ea typeface="Cambria Math" charset="0"/>
                                    </a:rPr>
                                    <m:t>𝑦</m:t>
                                  </m:r>
                                </m:e>
                                <m:sub>
                                  <m:r>
                                    <a:rPr lang="en-US" sz="2300" b="0" i="1" smtClean="0">
                                      <a:latin typeface="Cambria Math" panose="02040503050406030204" pitchFamily="18" charset="0"/>
                                      <a:ea typeface="Cambria Math" charset="0"/>
                                    </a:rPr>
                                    <m:t>𝑖</m:t>
                                  </m:r>
                                </m:sub>
                              </m:sSub>
                              <m:r>
                                <a:rPr lang="en-US" sz="2300" i="1">
                                  <a:latin typeface="Cambria Math" panose="02040503050406030204" pitchFamily="18" charset="0"/>
                                  <a:ea typeface="Cambria Math" charset="0"/>
                                </a:rPr>
                                <m:t>−</m:t>
                              </m:r>
                              <m:acc>
                                <m:accPr>
                                  <m:chr m:val="̅"/>
                                  <m:ctrlPr>
                                    <a:rPr lang="en-US" sz="2300" i="1">
                                      <a:latin typeface="Cambria Math" panose="02040503050406030204" pitchFamily="18" charset="0"/>
                                      <a:ea typeface="Cambria Math" charset="0"/>
                                    </a:rPr>
                                  </m:ctrlPr>
                                </m:accPr>
                                <m:e>
                                  <m:r>
                                    <a:rPr lang="en-US" sz="2300" b="0" i="1" smtClean="0">
                                      <a:latin typeface="Cambria Math" panose="02040503050406030204" pitchFamily="18" charset="0"/>
                                      <a:ea typeface="Cambria Math" charset="0"/>
                                    </a:rPr>
                                    <m:t>𝑦</m:t>
                                  </m:r>
                                </m:e>
                              </m:acc>
                              <m:r>
                                <a:rPr lang="en-US" sz="2300" b="0" i="1" smtClean="0">
                                  <a:latin typeface="Cambria Math" panose="02040503050406030204" pitchFamily="18" charset="0"/>
                                  <a:ea typeface="Cambria Math" charset="0"/>
                                </a:rPr>
                                <m:t>)</m:t>
                              </m:r>
                            </m:e>
                          </m:nary>
                        </m:num>
                        <m:den>
                          <m:nary>
                            <m:naryPr>
                              <m:chr m:val="∑"/>
                              <m:ctrlPr>
                                <a:rPr lang="en-US" sz="2300" b="0" i="1" smtClean="0">
                                  <a:latin typeface="Cambria Math" panose="02040503050406030204" pitchFamily="18" charset="0"/>
                                  <a:ea typeface="Cambria Math" charset="0"/>
                                </a:rPr>
                              </m:ctrlPr>
                            </m:naryPr>
                            <m:sub>
                              <m:r>
                                <m:rPr>
                                  <m:brk m:alnAt="23"/>
                                </m:rPr>
                                <a:rPr lang="en-US" sz="2300" b="0" i="1" smtClean="0">
                                  <a:latin typeface="Cambria Math" panose="02040503050406030204" pitchFamily="18" charset="0"/>
                                  <a:ea typeface="Cambria Math" charset="0"/>
                                </a:rPr>
                                <m:t>𝑖</m:t>
                              </m:r>
                              <m:r>
                                <a:rPr lang="en-US" sz="2300" b="0" i="1" smtClean="0">
                                  <a:latin typeface="Cambria Math" panose="02040503050406030204" pitchFamily="18" charset="0"/>
                                  <a:ea typeface="Cambria Math" charset="0"/>
                                </a:rPr>
                                <m:t>=1</m:t>
                              </m:r>
                            </m:sub>
                            <m:sup>
                              <m:r>
                                <a:rPr lang="en-US" sz="2300" b="0" i="1" smtClean="0">
                                  <a:latin typeface="Cambria Math" panose="02040503050406030204" pitchFamily="18" charset="0"/>
                                  <a:ea typeface="Cambria Math" charset="0"/>
                                </a:rPr>
                                <m:t>𝑛</m:t>
                              </m:r>
                            </m:sup>
                            <m:e>
                              <m:sSup>
                                <m:sSupPr>
                                  <m:ctrlPr>
                                    <a:rPr lang="en-US" sz="2300" b="0" i="1" smtClean="0">
                                      <a:latin typeface="Cambria Math" panose="02040503050406030204" pitchFamily="18" charset="0"/>
                                      <a:ea typeface="Cambria Math" charset="0"/>
                                    </a:rPr>
                                  </m:ctrlPr>
                                </m:sSupPr>
                                <m:e>
                                  <m:d>
                                    <m:dPr>
                                      <m:ctrlPr>
                                        <a:rPr lang="en-US" sz="2300" b="0" i="1" smtClean="0">
                                          <a:latin typeface="Cambria Math" panose="02040503050406030204" pitchFamily="18" charset="0"/>
                                          <a:ea typeface="Cambria Math" charset="0"/>
                                        </a:rPr>
                                      </m:ctrlPr>
                                    </m:dPr>
                                    <m:e>
                                      <m:sSub>
                                        <m:sSubPr>
                                          <m:ctrlPr>
                                            <a:rPr lang="en-US" sz="2300" b="0" i="1" smtClean="0">
                                              <a:latin typeface="Cambria Math" panose="02040503050406030204" pitchFamily="18" charset="0"/>
                                              <a:ea typeface="Cambria Math" charset="0"/>
                                            </a:rPr>
                                          </m:ctrlPr>
                                        </m:sSubPr>
                                        <m:e>
                                          <m:r>
                                            <a:rPr lang="en-US" sz="2300" b="0" i="1" smtClean="0">
                                              <a:latin typeface="Cambria Math" panose="02040503050406030204" pitchFamily="18" charset="0"/>
                                              <a:ea typeface="Cambria Math" charset="0"/>
                                            </a:rPr>
                                            <m:t>𝑥</m:t>
                                          </m:r>
                                        </m:e>
                                        <m:sub>
                                          <m:r>
                                            <a:rPr lang="en-US" sz="2300" b="0" i="1" smtClean="0">
                                              <a:latin typeface="Cambria Math" panose="02040503050406030204" pitchFamily="18" charset="0"/>
                                              <a:ea typeface="Cambria Math" charset="0"/>
                                            </a:rPr>
                                            <m:t>𝑖</m:t>
                                          </m:r>
                                        </m:sub>
                                      </m:sSub>
                                      <m:r>
                                        <a:rPr lang="en-US" sz="2300" b="0" i="1" smtClean="0">
                                          <a:latin typeface="Cambria Math" panose="02040503050406030204" pitchFamily="18" charset="0"/>
                                          <a:ea typeface="Cambria Math" charset="0"/>
                                        </a:rPr>
                                        <m:t>−</m:t>
                                      </m:r>
                                      <m:acc>
                                        <m:accPr>
                                          <m:chr m:val="̅"/>
                                          <m:ctrlPr>
                                            <a:rPr lang="en-US" sz="2300" b="0" i="1" smtClean="0">
                                              <a:latin typeface="Cambria Math" panose="02040503050406030204" pitchFamily="18" charset="0"/>
                                              <a:ea typeface="Cambria Math" charset="0"/>
                                            </a:rPr>
                                          </m:ctrlPr>
                                        </m:accPr>
                                        <m:e>
                                          <m:r>
                                            <a:rPr lang="en-US" sz="2300" b="0" i="1" smtClean="0">
                                              <a:latin typeface="Cambria Math" panose="02040503050406030204" pitchFamily="18" charset="0"/>
                                              <a:ea typeface="Cambria Math" charset="0"/>
                                            </a:rPr>
                                            <m:t>𝑥</m:t>
                                          </m:r>
                                        </m:e>
                                      </m:acc>
                                    </m:e>
                                  </m:d>
                                </m:e>
                                <m:sup>
                                  <m:r>
                                    <a:rPr lang="en-US" sz="2300" b="0" i="1" smtClean="0">
                                      <a:latin typeface="Cambria Math" panose="02040503050406030204" pitchFamily="18" charset="0"/>
                                      <a:ea typeface="Cambria Math" charset="0"/>
                                    </a:rPr>
                                    <m:t>2</m:t>
                                  </m:r>
                                </m:sup>
                              </m:sSup>
                              <m:r>
                                <a:rPr lang="en-US" sz="2300" b="0" i="1" smtClean="0">
                                  <a:latin typeface="Cambria Math" panose="02040503050406030204" pitchFamily="18" charset="0"/>
                                  <a:ea typeface="Cambria Math" charset="0"/>
                                </a:rPr>
                                <m:t> </m:t>
                              </m:r>
                            </m:e>
                          </m:nary>
                        </m:den>
                      </m:f>
                    </m:oMath>
                  </m:oMathPara>
                </a14:m>
                <a:endParaRPr lang="en-US" sz="2300" dirty="0">
                  <a:ea typeface="Cambria Math" charset="0"/>
                  <a:cs typeface="Cambria Math" charset="0"/>
                </a:endParaRPr>
              </a:p>
              <a:p>
                <a:endParaRPr lang="en-US" sz="900" dirty="0">
                  <a:ea typeface="Cambria Math" charset="0"/>
                  <a:cs typeface="Cambria Math" charset="0"/>
                </a:endParaRPr>
              </a:p>
              <a:p>
                <a14:m>
                  <m:oMathPara xmlns:m="http://schemas.openxmlformats.org/officeDocument/2006/math">
                    <m:oMathParaPr>
                      <m:jc m:val="centerGroup"/>
                    </m:oMathParaPr>
                    <m:oMath xmlns:m="http://schemas.openxmlformats.org/officeDocument/2006/math">
                      <m:sSub>
                        <m:sSubPr>
                          <m:ctrlPr>
                            <a:rPr lang="en-US" sz="2300" i="1">
                              <a:latin typeface="Cambria Math" panose="02040503050406030204" pitchFamily="18" charset="0"/>
                            </a:rPr>
                          </m:ctrlPr>
                        </m:sSubPr>
                        <m:e>
                          <m:acc>
                            <m:accPr>
                              <m:chr m:val="̂"/>
                              <m:ctrlPr>
                                <a:rPr lang="en-US" sz="2300" i="1">
                                  <a:latin typeface="Cambria Math" panose="02040503050406030204" pitchFamily="18" charset="0"/>
                                </a:rPr>
                              </m:ctrlPr>
                            </m:accPr>
                            <m:e>
                              <m:r>
                                <a:rPr lang="en-US" sz="2300" i="1">
                                  <a:latin typeface="Cambria Math" charset="0"/>
                                  <a:ea typeface="Cambria Math" charset="0"/>
                                  <a:cs typeface="Cambria Math" charset="0"/>
                                </a:rPr>
                                <m:t>𝛽</m:t>
                              </m:r>
                            </m:e>
                          </m:acc>
                        </m:e>
                        <m:sub>
                          <m:r>
                            <a:rPr lang="en-US" sz="2300" b="0" i="1" smtClean="0">
                              <a:latin typeface="Cambria Math" panose="02040503050406030204" pitchFamily="18" charset="0"/>
                              <a:ea typeface="Cambria Math" charset="0"/>
                              <a:cs typeface="Cambria Math" charset="0"/>
                            </a:rPr>
                            <m:t>0</m:t>
                          </m:r>
                        </m:sub>
                      </m:sSub>
                      <m:r>
                        <a:rPr lang="en-US" sz="2300" b="0" i="1" smtClean="0">
                          <a:latin typeface="Cambria Math" panose="02040503050406030204" pitchFamily="18" charset="0"/>
                          <a:ea typeface="Cambria Math" charset="0"/>
                          <a:cs typeface="Cambria Math" charset="0"/>
                        </a:rPr>
                        <m:t>=</m:t>
                      </m:r>
                      <m:acc>
                        <m:accPr>
                          <m:chr m:val="̅"/>
                          <m:ctrlPr>
                            <a:rPr lang="en-US" sz="2300" i="1">
                              <a:latin typeface="Cambria Math" panose="02040503050406030204" pitchFamily="18" charset="0"/>
                              <a:ea typeface="Cambria Math" charset="0"/>
                            </a:rPr>
                          </m:ctrlPr>
                        </m:accPr>
                        <m:e>
                          <m:r>
                            <a:rPr lang="en-US" sz="2300" i="1">
                              <a:latin typeface="Cambria Math" panose="02040503050406030204" pitchFamily="18" charset="0"/>
                              <a:ea typeface="Cambria Math" charset="0"/>
                            </a:rPr>
                            <m:t>𝑦</m:t>
                          </m:r>
                        </m:e>
                      </m:acc>
                      <m:r>
                        <a:rPr lang="en-US" sz="2300" b="0" i="1" smtClean="0">
                          <a:latin typeface="Cambria Math" panose="02040503050406030204" pitchFamily="18" charset="0"/>
                          <a:ea typeface="Cambria Math" charset="0"/>
                        </a:rPr>
                        <m:t>−</m:t>
                      </m:r>
                      <m:sSub>
                        <m:sSubPr>
                          <m:ctrlPr>
                            <a:rPr lang="en-US" sz="2300" i="1">
                              <a:latin typeface="Cambria Math" panose="02040503050406030204" pitchFamily="18" charset="0"/>
                            </a:rPr>
                          </m:ctrlPr>
                        </m:sSubPr>
                        <m:e>
                          <m:acc>
                            <m:accPr>
                              <m:chr m:val="̂"/>
                              <m:ctrlPr>
                                <a:rPr lang="en-US" sz="2300" i="1">
                                  <a:latin typeface="Cambria Math" panose="02040503050406030204" pitchFamily="18" charset="0"/>
                                </a:rPr>
                              </m:ctrlPr>
                            </m:accPr>
                            <m:e>
                              <m:r>
                                <a:rPr lang="en-US" sz="2300" i="1">
                                  <a:latin typeface="Cambria Math" charset="0"/>
                                  <a:ea typeface="Cambria Math" charset="0"/>
                                  <a:cs typeface="Cambria Math" charset="0"/>
                                </a:rPr>
                                <m:t>𝛽</m:t>
                              </m:r>
                            </m:e>
                          </m:acc>
                        </m:e>
                        <m:sub>
                          <m:r>
                            <a:rPr lang="en-US" sz="2300" b="0" i="1" smtClean="0">
                              <a:latin typeface="Cambria Math" panose="02040503050406030204" pitchFamily="18" charset="0"/>
                              <a:ea typeface="Cambria Math" charset="0"/>
                              <a:cs typeface="Cambria Math" charset="0"/>
                            </a:rPr>
                            <m:t>1</m:t>
                          </m:r>
                        </m:sub>
                      </m:sSub>
                      <m:acc>
                        <m:accPr>
                          <m:chr m:val="̅"/>
                          <m:ctrlPr>
                            <a:rPr lang="en-US" sz="2300" i="1">
                              <a:latin typeface="Cambria Math" panose="02040503050406030204" pitchFamily="18" charset="0"/>
                              <a:ea typeface="Cambria Math" charset="0"/>
                            </a:rPr>
                          </m:ctrlPr>
                        </m:accPr>
                        <m:e>
                          <m:r>
                            <a:rPr lang="en-US" sz="2300" b="0" i="1" smtClean="0">
                              <a:latin typeface="Cambria Math" panose="02040503050406030204" pitchFamily="18" charset="0"/>
                              <a:ea typeface="Cambria Math" charset="0"/>
                            </a:rPr>
                            <m:t>𝑥</m:t>
                          </m:r>
                        </m:e>
                      </m:acc>
                    </m:oMath>
                  </m:oMathPara>
                </a14:m>
                <a:endParaRPr lang="en-US" sz="2300" dirty="0">
                  <a:ea typeface="Cambria Math" charset="0"/>
                  <a:cs typeface="Cambria Math" charset="0"/>
                </a:endParaRPr>
              </a:p>
              <a:p>
                <a:endParaRPr lang="en-US" sz="2300" dirty="0"/>
              </a:p>
              <a:p>
                <a:r>
                  <a:rPr lang="en-US" sz="2300" dirty="0"/>
                  <a:t>Note: our probabilistic model states that the</a:t>
                </a:r>
                <a:r>
                  <a:rPr lang="en-US" sz="2300" dirty="0">
                    <a:ea typeface="Cambria Math" charset="0"/>
                  </a:rPr>
                  <a:t> </a:t>
                </a:r>
                <a14:m>
                  <m:oMath xmlns:m="http://schemas.openxmlformats.org/officeDocument/2006/math">
                    <m:sSub>
                      <m:sSubPr>
                        <m:ctrlPr>
                          <a:rPr lang="en-US" sz="2300" i="1">
                            <a:latin typeface="Cambria Math" panose="02040503050406030204" pitchFamily="18" charset="0"/>
                            <a:ea typeface="Cambria Math" charset="0"/>
                          </a:rPr>
                        </m:ctrlPr>
                      </m:sSubPr>
                      <m:e>
                        <m:r>
                          <a:rPr lang="en-US" sz="2300" b="0" i="1" smtClean="0">
                            <a:latin typeface="Cambria Math" panose="02040503050406030204" pitchFamily="18" charset="0"/>
                            <a:ea typeface="Cambria Math" charset="0"/>
                          </a:rPr>
                          <m:t>𝑌</m:t>
                        </m:r>
                      </m:e>
                      <m:sub>
                        <m:r>
                          <a:rPr lang="en-US" sz="2300" i="1">
                            <a:latin typeface="Cambria Math" panose="02040503050406030204" pitchFamily="18" charset="0"/>
                            <a:ea typeface="Cambria Math" charset="0"/>
                          </a:rPr>
                          <m:t>𝑖</m:t>
                        </m:r>
                      </m:sub>
                    </m:sSub>
                  </m:oMath>
                </a14:m>
                <a:r>
                  <a:rPr lang="en-US" sz="2300" dirty="0"/>
                  <a:t> are normally distributed (conditional on </a:t>
                </a:r>
                <a14:m>
                  <m:oMath xmlns:m="http://schemas.openxmlformats.org/officeDocument/2006/math">
                    <m:sSub>
                      <m:sSubPr>
                        <m:ctrlPr>
                          <a:rPr lang="en-US" sz="2300" i="1">
                            <a:latin typeface="Cambria Math" panose="02040503050406030204" pitchFamily="18" charset="0"/>
                          </a:rPr>
                        </m:ctrlPr>
                      </m:sSubPr>
                      <m:e>
                        <m:r>
                          <a:rPr lang="en-US" sz="2300" i="1">
                            <a:latin typeface="Cambria Math" panose="02040503050406030204" pitchFamily="18" charset="0"/>
                          </a:rPr>
                          <m:t>𝑋</m:t>
                        </m:r>
                      </m:e>
                      <m:sub>
                        <m:r>
                          <a:rPr lang="en-US" sz="2300" i="1">
                            <a:latin typeface="Cambria Math" panose="02040503050406030204" pitchFamily="18" charset="0"/>
                          </a:rPr>
                          <m:t>𝑖</m:t>
                        </m:r>
                      </m:sub>
                    </m:sSub>
                  </m:oMath>
                </a14:m>
                <a:r>
                  <a:rPr lang="en-US" sz="2300" dirty="0"/>
                  <a:t>) and thus </a:t>
                </a:r>
                <a14:m>
                  <m:oMath xmlns:m="http://schemas.openxmlformats.org/officeDocument/2006/math">
                    <m:sSub>
                      <m:sSubPr>
                        <m:ctrlPr>
                          <a:rPr lang="en-US" sz="2300" i="1">
                            <a:latin typeface="Cambria Math" panose="02040503050406030204" pitchFamily="18" charset="0"/>
                          </a:rPr>
                        </m:ctrlPr>
                      </m:sSubPr>
                      <m:e>
                        <m:acc>
                          <m:accPr>
                            <m:chr m:val="̂"/>
                            <m:ctrlPr>
                              <a:rPr lang="en-US" sz="2300" i="1">
                                <a:latin typeface="Cambria Math" panose="02040503050406030204" pitchFamily="18" charset="0"/>
                              </a:rPr>
                            </m:ctrlPr>
                          </m:accPr>
                          <m:e>
                            <m:r>
                              <a:rPr lang="en-US" sz="2300" i="1">
                                <a:latin typeface="Cambria Math" charset="0"/>
                                <a:ea typeface="Cambria Math" charset="0"/>
                                <a:cs typeface="Cambria Math" charset="0"/>
                              </a:rPr>
                              <m:t>𝛽</m:t>
                            </m:r>
                          </m:e>
                        </m:acc>
                      </m:e>
                      <m:sub>
                        <m:r>
                          <a:rPr lang="en-US" sz="2300" i="1">
                            <a:latin typeface="Cambria Math" panose="02040503050406030204" pitchFamily="18" charset="0"/>
                            <a:ea typeface="Cambria Math" charset="0"/>
                            <a:cs typeface="Cambria Math" charset="0"/>
                          </a:rPr>
                          <m:t>1</m:t>
                        </m:r>
                      </m:sub>
                    </m:sSub>
                    <m:r>
                      <a:rPr lang="en-US" sz="2300" i="1">
                        <a:latin typeface="Cambria Math" panose="02040503050406030204" pitchFamily="18" charset="0"/>
                        <a:ea typeface="Cambria Math" charset="0"/>
                        <a:cs typeface="Cambria Math" charset="0"/>
                      </a:rPr>
                      <m:t> </m:t>
                    </m:r>
                  </m:oMath>
                </a14:m>
                <a:r>
                  <a:rPr lang="en-US" sz="2300" dirty="0"/>
                  <a:t>and </a:t>
                </a:r>
                <a14:m>
                  <m:oMath xmlns:m="http://schemas.openxmlformats.org/officeDocument/2006/math">
                    <m:sSub>
                      <m:sSubPr>
                        <m:ctrlPr>
                          <a:rPr lang="en-US" sz="2300" i="1">
                            <a:latin typeface="Cambria Math" panose="02040503050406030204" pitchFamily="18" charset="0"/>
                          </a:rPr>
                        </m:ctrlPr>
                      </m:sSubPr>
                      <m:e>
                        <m:acc>
                          <m:accPr>
                            <m:chr m:val="̂"/>
                            <m:ctrlPr>
                              <a:rPr lang="en-US" sz="2300" i="1">
                                <a:latin typeface="Cambria Math" panose="02040503050406030204" pitchFamily="18" charset="0"/>
                              </a:rPr>
                            </m:ctrlPr>
                          </m:accPr>
                          <m:e>
                            <m:r>
                              <a:rPr lang="en-US" sz="2300" i="1">
                                <a:latin typeface="Cambria Math" charset="0"/>
                                <a:ea typeface="Cambria Math" charset="0"/>
                                <a:cs typeface="Cambria Math" charset="0"/>
                              </a:rPr>
                              <m:t>𝛽</m:t>
                            </m:r>
                          </m:e>
                        </m:acc>
                      </m:e>
                      <m:sub>
                        <m:r>
                          <a:rPr lang="en-US" sz="2300" b="0" i="1" smtClean="0">
                            <a:latin typeface="Cambria Math" panose="02040503050406030204" pitchFamily="18" charset="0"/>
                            <a:ea typeface="Cambria Math" charset="0"/>
                            <a:cs typeface="Cambria Math" charset="0"/>
                          </a:rPr>
                          <m:t>0</m:t>
                        </m:r>
                      </m:sub>
                    </m:sSub>
                  </m:oMath>
                </a14:m>
                <a:r>
                  <a:rPr lang="en-US" sz="2300" dirty="0"/>
                  <a:t> will be normally distributed!  We can leverage this to determine the sampling distribution of these estimates (and build hypothesis tests and confidence intervals*)!  </a:t>
                </a:r>
              </a:p>
              <a:p>
                <a:endParaRPr lang="en-US" sz="2300" dirty="0"/>
              </a:p>
              <a:p>
                <a:r>
                  <a:rPr lang="en-US" sz="2300" dirty="0"/>
                  <a:t>*See lecture 9 for these approaches.</a:t>
                </a:r>
              </a:p>
            </p:txBody>
          </p:sp>
        </mc:Choice>
        <mc:Fallback>
          <p:sp>
            <p:nvSpPr>
              <p:cNvPr id="5" name="Content Placeholder 1"/>
              <p:cNvSpPr txBox="1">
                <a:spLocks noRot="1" noChangeAspect="1" noMove="1" noResize="1" noEditPoints="1" noAdjustHandles="1" noChangeArrowheads="1" noChangeShapeType="1" noTextEdit="1"/>
              </p:cNvSpPr>
              <p:nvPr/>
            </p:nvSpPr>
            <p:spPr>
              <a:xfrm>
                <a:off x="539122" y="926524"/>
                <a:ext cx="11652878" cy="5281313"/>
              </a:xfrm>
              <a:prstGeom prst="rect">
                <a:avLst/>
              </a:prstGeom>
              <a:blipFill>
                <a:blip r:embed="rId2"/>
                <a:stretch>
                  <a:fillRect l="-653" t="-959"/>
                </a:stretch>
              </a:blipFill>
              <a:ln>
                <a:noFill/>
              </a:ln>
            </p:spPr>
            <p:txBody>
              <a:bodyPr/>
              <a:lstStyle/>
              <a:p>
                <a:r>
                  <a:rPr lang="en-US">
                    <a:noFill/>
                  </a:rPr>
                  <a:t> </a:t>
                </a:r>
              </a:p>
            </p:txBody>
          </p:sp>
        </mc:Fallback>
      </mc:AlternateContent>
      <p:sp>
        <p:nvSpPr>
          <p:cNvPr id="2" name="Title 1"/>
          <p:cNvSpPr>
            <a:spLocks noGrp="1"/>
          </p:cNvSpPr>
          <p:nvPr>
            <p:ph type="title"/>
          </p:nvPr>
        </p:nvSpPr>
        <p:spPr/>
        <p:txBody>
          <a:bodyPr/>
          <a:lstStyle/>
          <a:p>
            <a:r>
              <a:rPr lang="en-US" dirty="0"/>
              <a:t>Reminder: Estimates of the slope and intercept </a:t>
            </a:r>
          </a:p>
        </p:txBody>
      </p:sp>
      <p:sp>
        <p:nvSpPr>
          <p:cNvPr id="4" name="Slide Number Placeholder 3"/>
          <p:cNvSpPr>
            <a:spLocks noGrp="1"/>
          </p:cNvSpPr>
          <p:nvPr>
            <p:ph type="sldNum" sz="quarter" idx="12"/>
          </p:nvPr>
        </p:nvSpPr>
        <p:spPr/>
        <p:txBody>
          <a:bodyPr/>
          <a:lstStyle/>
          <a:p>
            <a:fld id="{81B7CCDB-6D39-0547-B7B3-C80E39D6513A}" type="slidenum">
              <a:rPr lang="en-US" smtClean="0"/>
              <a:t>26</a:t>
            </a:fld>
            <a:endParaRPr lang="en-US"/>
          </a:p>
        </p:txBody>
      </p:sp>
    </p:spTree>
    <p:extLst>
      <p:ext uri="{BB962C8B-B14F-4D97-AF65-F5344CB8AC3E}">
        <p14:creationId xmlns:p14="http://schemas.microsoft.com/office/powerpoint/2010/main" val="20237108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statsmodels</a:t>
            </a:r>
            <a:endParaRPr lang="en-US" dirty="0"/>
          </a:p>
        </p:txBody>
      </p:sp>
      <p:sp>
        <p:nvSpPr>
          <p:cNvPr id="3" name="Slide Number Placeholder 2"/>
          <p:cNvSpPr>
            <a:spLocks noGrp="1"/>
          </p:cNvSpPr>
          <p:nvPr>
            <p:ph type="sldNum" sz="quarter" idx="12"/>
          </p:nvPr>
        </p:nvSpPr>
        <p:spPr/>
        <p:txBody>
          <a:bodyPr/>
          <a:lstStyle/>
          <a:p>
            <a:fld id="{81B7CCDB-6D39-0547-B7B3-C80E39D6513A}" type="slidenum">
              <a:rPr lang="en-US" smtClean="0"/>
              <a:t>27</a:t>
            </a:fld>
            <a:endParaRPr lang="en-US"/>
          </a:p>
        </p:txBody>
      </p:sp>
    </p:spTree>
    <p:extLst>
      <p:ext uri="{BB962C8B-B14F-4D97-AF65-F5344CB8AC3E}">
        <p14:creationId xmlns:p14="http://schemas.microsoft.com/office/powerpoint/2010/main" val="19137690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
          <p:cNvSpPr txBox="1">
            <a:spLocks/>
          </p:cNvSpPr>
          <p:nvPr/>
        </p:nvSpPr>
        <p:spPr>
          <a:xfrm>
            <a:off x="539122" y="926524"/>
            <a:ext cx="11652878" cy="5281313"/>
          </a:xfrm>
          <a:prstGeom prst="rect">
            <a:avLst/>
          </a:prstGeom>
          <a:ln>
            <a:noFill/>
          </a:ln>
        </p:spPr>
        <p:txBody>
          <a:bodyPr/>
          <a:lstStyle>
            <a:lvl1pPr marL="0" indent="0" algn="l" defTabSz="457182" rtl="0" eaLnBrk="1" latinLnBrk="0" hangingPunct="1">
              <a:spcBef>
                <a:spcPct val="20000"/>
              </a:spcBef>
              <a:buFont typeface="Arial"/>
              <a:buNone/>
              <a:defRPr sz="2800" kern="1200">
                <a:solidFill>
                  <a:srgbClr val="464646"/>
                </a:solidFill>
                <a:latin typeface="Karla"/>
                <a:ea typeface="+mn-ea"/>
                <a:cs typeface="Karla"/>
              </a:defRPr>
            </a:lvl1pPr>
            <a:lvl2pPr marL="742920" indent="-285738" algn="l" defTabSz="457182" rtl="0" eaLnBrk="1" latinLnBrk="0" hangingPunct="1">
              <a:spcBef>
                <a:spcPct val="20000"/>
              </a:spcBef>
              <a:buFont typeface="Arial"/>
              <a:buChar char="–"/>
              <a:defRPr sz="2400" kern="1200">
                <a:solidFill>
                  <a:srgbClr val="464646"/>
                </a:solidFill>
                <a:latin typeface="Karla"/>
                <a:ea typeface="+mn-ea"/>
                <a:cs typeface="Karla"/>
              </a:defRPr>
            </a:lvl2pPr>
            <a:lvl3pPr marL="1142954" indent="-228590" algn="l" defTabSz="457182" rtl="0" eaLnBrk="1" latinLnBrk="0" hangingPunct="1">
              <a:spcBef>
                <a:spcPct val="20000"/>
              </a:spcBef>
              <a:buFont typeface="Arial"/>
              <a:buChar char="•"/>
              <a:defRPr sz="2000" kern="1200">
                <a:solidFill>
                  <a:srgbClr val="464646"/>
                </a:solidFill>
                <a:latin typeface="Karla"/>
                <a:ea typeface="+mn-ea"/>
                <a:cs typeface="Karla"/>
              </a:defRPr>
            </a:lvl3pPr>
            <a:lvl4pPr marL="1600136" indent="-228590" algn="l" defTabSz="457182" rtl="0" eaLnBrk="1" latinLnBrk="0" hangingPunct="1">
              <a:spcBef>
                <a:spcPct val="20000"/>
              </a:spcBef>
              <a:buFont typeface="Arial"/>
              <a:buChar char="–"/>
              <a:defRPr sz="1800" kern="1200">
                <a:solidFill>
                  <a:srgbClr val="464646"/>
                </a:solidFill>
                <a:latin typeface="Karla"/>
                <a:ea typeface="+mn-ea"/>
                <a:cs typeface="Karla"/>
              </a:defRPr>
            </a:lvl4pPr>
            <a:lvl5pPr marL="2057317" indent="-228590" algn="l" defTabSz="457182" rtl="0" eaLnBrk="1" latinLnBrk="0" hangingPunct="1">
              <a:spcBef>
                <a:spcPct val="20000"/>
              </a:spcBef>
              <a:buFont typeface="Arial"/>
              <a:buChar char="»"/>
              <a:defRPr sz="1800" kern="1200">
                <a:solidFill>
                  <a:srgbClr val="464646"/>
                </a:solidFill>
                <a:latin typeface="Karla"/>
                <a:ea typeface="+mn-ea"/>
                <a:cs typeface="Karla"/>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a:lstStyle>
          <a:p>
            <a:r>
              <a:rPr lang="en-US" sz="2300" dirty="0"/>
              <a:t>There are two packages used to fit linear regression models in python.</a:t>
            </a:r>
          </a:p>
          <a:p>
            <a:endParaRPr lang="en-US" sz="2300" dirty="0"/>
          </a:p>
          <a:p>
            <a:pPr marL="342900" indent="-342900">
              <a:buFont typeface="Arial" panose="020B0604020202020204" pitchFamily="34" charset="0"/>
              <a:buChar char="•"/>
            </a:pPr>
            <a:r>
              <a:rPr lang="en-US" sz="2300" b="1" dirty="0" err="1">
                <a:latin typeface="Courier New" panose="02070309020205020404" pitchFamily="49" charset="0"/>
                <a:cs typeface="Courier New" panose="02070309020205020404" pitchFamily="49" charset="0"/>
              </a:rPr>
              <a:t>sklearn</a:t>
            </a:r>
            <a:r>
              <a:rPr lang="en-US" sz="2300" dirty="0"/>
              <a:t>: is great for getting estimates, doing predictions, integrating cross-validation, etc.  Not so good for confidence intervals or hypothesis testing (it’s machine learning, not statistics).</a:t>
            </a:r>
          </a:p>
          <a:p>
            <a:pPr marL="342900" indent="-342900">
              <a:buFont typeface="Arial" panose="020B0604020202020204" pitchFamily="34" charset="0"/>
              <a:buChar char="•"/>
            </a:pPr>
            <a:endParaRPr lang="en-US" sz="2300" dirty="0"/>
          </a:p>
          <a:p>
            <a:pPr marL="342900" indent="-342900">
              <a:buFont typeface="Arial" panose="020B0604020202020204" pitchFamily="34" charset="0"/>
              <a:buChar char="•"/>
            </a:pPr>
            <a:r>
              <a:rPr lang="en-US" sz="2300" b="1" dirty="0" err="1">
                <a:latin typeface="Courier New" panose="02070309020205020404" pitchFamily="49" charset="0"/>
                <a:cs typeface="Courier New" panose="02070309020205020404" pitchFamily="49" charset="0"/>
              </a:rPr>
              <a:t>statsmodels</a:t>
            </a:r>
            <a:r>
              <a:rPr lang="en-US" sz="2300" dirty="0"/>
              <a:t>: is great for statistical inference (confidence intervals and hypothesis testing) but not as good at the other things</a:t>
            </a:r>
          </a:p>
          <a:p>
            <a:pPr marL="342900" indent="-342900">
              <a:buFont typeface="Arial" panose="020B0604020202020204" pitchFamily="34" charset="0"/>
              <a:buChar char="•"/>
            </a:pPr>
            <a:endParaRPr lang="en-US" sz="2300" dirty="0"/>
          </a:p>
          <a:p>
            <a:r>
              <a:rPr lang="en-US" sz="2300" dirty="0"/>
              <a:t>Which to use depends on the goal of modeling.</a:t>
            </a:r>
          </a:p>
        </p:txBody>
      </p:sp>
      <p:sp>
        <p:nvSpPr>
          <p:cNvPr id="2" name="Title 1"/>
          <p:cNvSpPr>
            <a:spLocks noGrp="1"/>
          </p:cNvSpPr>
          <p:nvPr>
            <p:ph type="title"/>
          </p:nvPr>
        </p:nvSpPr>
        <p:spPr/>
        <p:txBody>
          <a:bodyPr/>
          <a:lstStyle/>
          <a:p>
            <a:r>
              <a:rPr lang="en-US" dirty="0"/>
              <a:t>Fitting linear regression models in Python</a:t>
            </a:r>
          </a:p>
        </p:txBody>
      </p:sp>
      <p:sp>
        <p:nvSpPr>
          <p:cNvPr id="4" name="Slide Number Placeholder 3"/>
          <p:cNvSpPr>
            <a:spLocks noGrp="1"/>
          </p:cNvSpPr>
          <p:nvPr>
            <p:ph type="sldNum" sz="quarter" idx="12"/>
          </p:nvPr>
        </p:nvSpPr>
        <p:spPr/>
        <p:txBody>
          <a:bodyPr/>
          <a:lstStyle/>
          <a:p>
            <a:fld id="{81B7CCDB-6D39-0547-B7B3-C80E39D6513A}" type="slidenum">
              <a:rPr lang="en-US" smtClean="0"/>
              <a:t>28</a:t>
            </a:fld>
            <a:endParaRPr lang="en-US"/>
          </a:p>
        </p:txBody>
      </p:sp>
    </p:spTree>
    <p:extLst>
      <p:ext uri="{BB962C8B-B14F-4D97-AF65-F5344CB8AC3E}">
        <p14:creationId xmlns:p14="http://schemas.microsoft.com/office/powerpoint/2010/main" val="856233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random variable?</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680185" y="1096854"/>
                <a:ext cx="11162523" cy="4588091"/>
              </a:xfrm>
            </p:spPr>
            <p:txBody>
              <a:bodyPr/>
              <a:lstStyle/>
              <a:p>
                <a:pPr>
                  <a:spcAft>
                    <a:spcPts val="1800"/>
                  </a:spcAft>
                </a:pPr>
                <a:r>
                  <a:rPr lang="en-US" sz="2400" dirty="0"/>
                  <a:t>In the context of data, we often describe their potential</a:t>
                </a:r>
                <a:r>
                  <a:rPr lang="en-US" sz="2400" b="1" dirty="0"/>
                  <a:t> numeric </a:t>
                </a:r>
                <a:r>
                  <a:rPr lang="en-US" sz="2400" dirty="0"/>
                  <a:t>outcomes (before collecting the data) as random variables.  That is:</a:t>
                </a:r>
              </a:p>
              <a:p>
                <a:pPr>
                  <a:spcAft>
                    <a:spcPts val="1800"/>
                  </a:spcAft>
                </a:pPr>
                <a:r>
                  <a:rPr lang="en-US" sz="2400" dirty="0"/>
                  <a:t>Let’s perform a survey of Harvard students and ask the question: do you primarily use a Mac (vs. PC vs. Linux/Ubuntu, etc.)?  </a:t>
                </a:r>
              </a:p>
              <a:p>
                <a:pPr>
                  <a:spcAft>
                    <a:spcPts val="1800"/>
                  </a:spcAft>
                </a:pPr>
                <a:r>
                  <a:rPr lang="en-US" sz="2400" dirty="0"/>
                  <a:t>Let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1</m:t>
                        </m:r>
                      </m:sub>
                    </m:sSub>
                  </m:oMath>
                </a14:m>
                <a:r>
                  <a:rPr lang="en-US" sz="2400" dirty="0"/>
                  <a:t> be the observed response for the first person we are going to ask.  Then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1</m:t>
                        </m:r>
                      </m:sub>
                    </m:sSub>
                  </m:oMath>
                </a14:m>
                <a:r>
                  <a:rPr lang="en-US" sz="2400" dirty="0"/>
                  <a:t> can be thought of as a random variable.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1</m:t>
                        </m:r>
                      </m:sub>
                    </m:sSub>
                    <m:r>
                      <a:rPr lang="en-US" sz="2400" b="0" i="1" smtClean="0">
                        <a:latin typeface="Cambria Math" panose="02040503050406030204" pitchFamily="18" charset="0"/>
                      </a:rPr>
                      <m:t>=1</m:t>
                    </m:r>
                  </m:oMath>
                </a14:m>
                <a:r>
                  <a:rPr lang="en-US" sz="2400" dirty="0"/>
                  <a:t> implies ‘Mac’,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1</m:t>
                        </m:r>
                      </m:sub>
                    </m:sSub>
                    <m:r>
                      <a:rPr lang="en-US" sz="2400" b="0" i="1" smtClean="0">
                        <a:latin typeface="Cambria Math" panose="02040503050406030204" pitchFamily="18" charset="0"/>
                      </a:rPr>
                      <m:t>=0</m:t>
                    </m:r>
                  </m:oMath>
                </a14:m>
                <a:r>
                  <a:rPr lang="en-US" sz="2400" dirty="0"/>
                  <a:t> implies anything else).</a:t>
                </a:r>
              </a:p>
              <a:p>
                <a:pPr>
                  <a:spcAft>
                    <a:spcPts val="1800"/>
                  </a:spcAft>
                </a:pPr>
                <a:r>
                  <a:rPr lang="en-US" sz="2400" dirty="0"/>
                  <a:t>*Technically a random variable is a function that takes possible outcomes of random phenomenon (responses of ‘Mac’, ‘PC’, etc.) and maps them to numeric values.</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680185" y="1096854"/>
                <a:ext cx="11162523" cy="4588091"/>
              </a:xfrm>
              <a:blipFill>
                <a:blip r:embed="rId2"/>
                <a:stretch>
                  <a:fillRect l="-796" t="-826" r="-1365"/>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81B7CCDB-6D39-0547-B7B3-C80E39D6513A}" type="slidenum">
              <a:rPr lang="en-US" smtClean="0"/>
              <a:t>2</a:t>
            </a:fld>
            <a:endParaRPr lang="en-US"/>
          </a:p>
        </p:txBody>
      </p:sp>
    </p:spTree>
    <p:extLst>
      <p:ext uri="{BB962C8B-B14F-4D97-AF65-F5344CB8AC3E}">
        <p14:creationId xmlns:p14="http://schemas.microsoft.com/office/powerpoint/2010/main" val="7523221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
          <p:cNvSpPr txBox="1">
            <a:spLocks/>
          </p:cNvSpPr>
          <p:nvPr/>
        </p:nvSpPr>
        <p:spPr>
          <a:xfrm>
            <a:off x="539122" y="926524"/>
            <a:ext cx="11652878" cy="5281313"/>
          </a:xfrm>
          <a:prstGeom prst="rect">
            <a:avLst/>
          </a:prstGeom>
          <a:ln>
            <a:noFill/>
          </a:ln>
        </p:spPr>
        <p:txBody>
          <a:bodyPr/>
          <a:lstStyle>
            <a:lvl1pPr marL="0" indent="0" algn="l" defTabSz="457182" rtl="0" eaLnBrk="1" latinLnBrk="0" hangingPunct="1">
              <a:spcBef>
                <a:spcPct val="20000"/>
              </a:spcBef>
              <a:buFont typeface="Arial"/>
              <a:buNone/>
              <a:defRPr sz="2800" kern="1200">
                <a:solidFill>
                  <a:srgbClr val="464646"/>
                </a:solidFill>
                <a:latin typeface="Karla"/>
                <a:ea typeface="+mn-ea"/>
                <a:cs typeface="Karla"/>
              </a:defRPr>
            </a:lvl1pPr>
            <a:lvl2pPr marL="742920" indent="-285738" algn="l" defTabSz="457182" rtl="0" eaLnBrk="1" latinLnBrk="0" hangingPunct="1">
              <a:spcBef>
                <a:spcPct val="20000"/>
              </a:spcBef>
              <a:buFont typeface="Arial"/>
              <a:buChar char="–"/>
              <a:defRPr sz="2400" kern="1200">
                <a:solidFill>
                  <a:srgbClr val="464646"/>
                </a:solidFill>
                <a:latin typeface="Karla"/>
                <a:ea typeface="+mn-ea"/>
                <a:cs typeface="Karla"/>
              </a:defRPr>
            </a:lvl2pPr>
            <a:lvl3pPr marL="1142954" indent="-228590" algn="l" defTabSz="457182" rtl="0" eaLnBrk="1" latinLnBrk="0" hangingPunct="1">
              <a:spcBef>
                <a:spcPct val="20000"/>
              </a:spcBef>
              <a:buFont typeface="Arial"/>
              <a:buChar char="•"/>
              <a:defRPr sz="2000" kern="1200">
                <a:solidFill>
                  <a:srgbClr val="464646"/>
                </a:solidFill>
                <a:latin typeface="Karla"/>
                <a:ea typeface="+mn-ea"/>
                <a:cs typeface="Karla"/>
              </a:defRPr>
            </a:lvl3pPr>
            <a:lvl4pPr marL="1600136" indent="-228590" algn="l" defTabSz="457182" rtl="0" eaLnBrk="1" latinLnBrk="0" hangingPunct="1">
              <a:spcBef>
                <a:spcPct val="20000"/>
              </a:spcBef>
              <a:buFont typeface="Arial"/>
              <a:buChar char="–"/>
              <a:defRPr sz="1800" kern="1200">
                <a:solidFill>
                  <a:srgbClr val="464646"/>
                </a:solidFill>
                <a:latin typeface="Karla"/>
                <a:ea typeface="+mn-ea"/>
                <a:cs typeface="Karla"/>
              </a:defRPr>
            </a:lvl4pPr>
            <a:lvl5pPr marL="2057317" indent="-228590" algn="l" defTabSz="457182" rtl="0" eaLnBrk="1" latinLnBrk="0" hangingPunct="1">
              <a:spcBef>
                <a:spcPct val="20000"/>
              </a:spcBef>
              <a:buFont typeface="Arial"/>
              <a:buChar char="»"/>
              <a:defRPr sz="1800" kern="1200">
                <a:solidFill>
                  <a:srgbClr val="464646"/>
                </a:solidFill>
                <a:latin typeface="Karla"/>
                <a:ea typeface="+mn-ea"/>
                <a:cs typeface="Karla"/>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a:lstStyle>
          <a:p>
            <a:endParaRPr lang="en-US" sz="2300" dirty="0"/>
          </a:p>
        </p:txBody>
      </p:sp>
      <p:sp>
        <p:nvSpPr>
          <p:cNvPr id="2" name="Title 1"/>
          <p:cNvSpPr>
            <a:spLocks noGrp="1"/>
          </p:cNvSpPr>
          <p:nvPr>
            <p:ph type="title"/>
          </p:nvPr>
        </p:nvSpPr>
        <p:spPr/>
        <p:txBody>
          <a:bodyPr/>
          <a:lstStyle/>
          <a:p>
            <a:r>
              <a:rPr lang="en-US" dirty="0"/>
              <a:t>OLS in </a:t>
            </a:r>
            <a:r>
              <a:rPr lang="en-US" dirty="0" err="1">
                <a:latin typeface="Courier New" panose="02070309020205020404" pitchFamily="49" charset="0"/>
                <a:cs typeface="Courier New" panose="02070309020205020404" pitchFamily="49" charset="0"/>
              </a:rPr>
              <a:t>statsmodels</a:t>
            </a:r>
            <a:endParaRPr lang="en-US" dirty="0"/>
          </a:p>
        </p:txBody>
      </p:sp>
      <p:sp>
        <p:nvSpPr>
          <p:cNvPr id="4" name="Slide Number Placeholder 3"/>
          <p:cNvSpPr>
            <a:spLocks noGrp="1"/>
          </p:cNvSpPr>
          <p:nvPr>
            <p:ph type="sldNum" sz="quarter" idx="12"/>
          </p:nvPr>
        </p:nvSpPr>
        <p:spPr/>
        <p:txBody>
          <a:bodyPr/>
          <a:lstStyle/>
          <a:p>
            <a:fld id="{81B7CCDB-6D39-0547-B7B3-C80E39D6513A}" type="slidenum">
              <a:rPr lang="en-US" smtClean="0"/>
              <a:t>29</a:t>
            </a:fld>
            <a:endParaRPr lang="en-US"/>
          </a:p>
        </p:txBody>
      </p:sp>
      <p:pic>
        <p:nvPicPr>
          <p:cNvPr id="3" name="Picture 2">
            <a:extLst>
              <a:ext uri="{FF2B5EF4-FFF2-40B4-BE49-F238E27FC236}">
                <a16:creationId xmlns:a16="http://schemas.microsoft.com/office/drawing/2014/main" id="{F45F40EA-63EC-6B42-8CFC-4113DD76A66C}"/>
              </a:ext>
            </a:extLst>
          </p:cNvPr>
          <p:cNvPicPr>
            <a:picLocks noChangeAspect="1"/>
          </p:cNvPicPr>
          <p:nvPr/>
        </p:nvPicPr>
        <p:blipFill>
          <a:blip r:embed="rId2"/>
          <a:stretch>
            <a:fillRect/>
          </a:stretch>
        </p:blipFill>
        <p:spPr>
          <a:xfrm>
            <a:off x="1634372" y="909999"/>
            <a:ext cx="3996947" cy="2791837"/>
          </a:xfrm>
          <a:prstGeom prst="rect">
            <a:avLst/>
          </a:prstGeom>
        </p:spPr>
      </p:pic>
      <p:pic>
        <p:nvPicPr>
          <p:cNvPr id="8" name="Picture 7">
            <a:extLst>
              <a:ext uri="{FF2B5EF4-FFF2-40B4-BE49-F238E27FC236}">
                <a16:creationId xmlns:a16="http://schemas.microsoft.com/office/drawing/2014/main" id="{5B406C9A-FE12-9145-99F3-613DBBCD8B80}"/>
              </a:ext>
            </a:extLst>
          </p:cNvPr>
          <p:cNvPicPr>
            <a:picLocks noChangeAspect="1"/>
          </p:cNvPicPr>
          <p:nvPr/>
        </p:nvPicPr>
        <p:blipFill>
          <a:blip r:embed="rId3"/>
          <a:stretch>
            <a:fillRect/>
          </a:stretch>
        </p:blipFill>
        <p:spPr>
          <a:xfrm>
            <a:off x="1251947" y="3744124"/>
            <a:ext cx="4761798" cy="2463713"/>
          </a:xfrm>
          <a:prstGeom prst="rect">
            <a:avLst/>
          </a:prstGeom>
        </p:spPr>
      </p:pic>
      <p:pic>
        <p:nvPicPr>
          <p:cNvPr id="9" name="Picture 8">
            <a:extLst>
              <a:ext uri="{FF2B5EF4-FFF2-40B4-BE49-F238E27FC236}">
                <a16:creationId xmlns:a16="http://schemas.microsoft.com/office/drawing/2014/main" id="{26DE1C7E-E591-9746-AD33-5B17E42A39E1}"/>
              </a:ext>
            </a:extLst>
          </p:cNvPr>
          <p:cNvPicPr>
            <a:picLocks noChangeAspect="1"/>
          </p:cNvPicPr>
          <p:nvPr/>
        </p:nvPicPr>
        <p:blipFill>
          <a:blip r:embed="rId4"/>
          <a:stretch>
            <a:fillRect/>
          </a:stretch>
        </p:blipFill>
        <p:spPr>
          <a:xfrm>
            <a:off x="6208535" y="983807"/>
            <a:ext cx="4502429" cy="4974112"/>
          </a:xfrm>
          <a:prstGeom prst="rect">
            <a:avLst/>
          </a:prstGeom>
        </p:spPr>
      </p:pic>
    </p:spTree>
    <p:extLst>
      <p:ext uri="{BB962C8B-B14F-4D97-AF65-F5344CB8AC3E}">
        <p14:creationId xmlns:p14="http://schemas.microsoft.com/office/powerpoint/2010/main" val="19805894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44817-AA77-4246-AFF4-65B59691882B}"/>
              </a:ext>
            </a:extLst>
          </p:cNvPr>
          <p:cNvSpPr>
            <a:spLocks noGrp="1"/>
          </p:cNvSpPr>
          <p:nvPr>
            <p:ph type="title"/>
          </p:nvPr>
        </p:nvSpPr>
        <p:spPr>
          <a:xfrm>
            <a:off x="850075" y="4094781"/>
            <a:ext cx="10515600" cy="1688501"/>
          </a:xfrm>
        </p:spPr>
        <p:txBody>
          <a:bodyPr/>
          <a:lstStyle/>
          <a:p>
            <a:r>
              <a:rPr lang="en-US" dirty="0"/>
              <a:t>Exercise Time!</a:t>
            </a:r>
            <a:br>
              <a:rPr lang="en-US" dirty="0"/>
            </a:br>
            <a:r>
              <a:rPr lang="en-US" dirty="0"/>
              <a:t>Ex. 1: Normal Distributions and Likelihoods (15 min)</a:t>
            </a:r>
            <a:br>
              <a:rPr lang="en-US" dirty="0"/>
            </a:br>
            <a:r>
              <a:rPr lang="en-US" dirty="0"/>
              <a:t>Ex. 2: Linear Regression in </a:t>
            </a:r>
            <a:r>
              <a:rPr lang="en-US" dirty="0" err="1">
                <a:latin typeface="Courier New" panose="02070309020205020404" pitchFamily="49" charset="0"/>
                <a:cs typeface="Courier New" panose="02070309020205020404" pitchFamily="49" charset="0"/>
              </a:rPr>
              <a:t>statsmodels</a:t>
            </a:r>
            <a:r>
              <a:rPr lang="en-US" dirty="0">
                <a:latin typeface="Courier New" panose="02070309020205020404" pitchFamily="49" charset="0"/>
                <a:cs typeface="Courier New" panose="02070309020205020404" pitchFamily="49" charset="0"/>
              </a:rPr>
              <a:t> </a:t>
            </a:r>
            <a:r>
              <a:rPr lang="en-US" dirty="0"/>
              <a:t>(15+ min)</a:t>
            </a:r>
            <a:br>
              <a:rPr lang="en-US" dirty="0"/>
            </a:br>
            <a:br>
              <a:rPr lang="en-US" dirty="0"/>
            </a:br>
            <a:endParaRPr lang="en-US" dirty="0"/>
          </a:p>
        </p:txBody>
      </p:sp>
      <p:sp>
        <p:nvSpPr>
          <p:cNvPr id="3" name="Slide Number Placeholder 2">
            <a:extLst>
              <a:ext uri="{FF2B5EF4-FFF2-40B4-BE49-F238E27FC236}">
                <a16:creationId xmlns:a16="http://schemas.microsoft.com/office/drawing/2014/main" id="{EDC155FA-E748-A343-AF2F-D90AA565A343}"/>
              </a:ext>
            </a:extLst>
          </p:cNvPr>
          <p:cNvSpPr>
            <a:spLocks noGrp="1"/>
          </p:cNvSpPr>
          <p:nvPr>
            <p:ph type="sldNum" sz="quarter" idx="12"/>
          </p:nvPr>
        </p:nvSpPr>
        <p:spPr/>
        <p:txBody>
          <a:bodyPr/>
          <a:lstStyle/>
          <a:p>
            <a:fld id="{81B7CCDB-6D39-0547-B7B3-C80E39D6513A}" type="slidenum">
              <a:rPr lang="en-US" smtClean="0"/>
              <a:t>30</a:t>
            </a:fld>
            <a:endParaRPr lang="en-US"/>
          </a:p>
        </p:txBody>
      </p:sp>
    </p:spTree>
    <p:extLst>
      <p:ext uri="{BB962C8B-B14F-4D97-AF65-F5344CB8AC3E}">
        <p14:creationId xmlns:p14="http://schemas.microsoft.com/office/powerpoint/2010/main" val="16734789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7798-DE6F-0348-9EB9-FC02E577F543}"/>
              </a:ext>
            </a:extLst>
          </p:cNvPr>
          <p:cNvSpPr>
            <a:spLocks noGrp="1"/>
          </p:cNvSpPr>
          <p:nvPr>
            <p:ph type="title"/>
          </p:nvPr>
        </p:nvSpPr>
        <p:spPr/>
        <p:txBody>
          <a:bodyPr/>
          <a:lstStyle/>
          <a:p>
            <a:r>
              <a:rPr lang="en-US" dirty="0"/>
              <a:t>Ex. 1: Normal Distributions and Likelihoods</a:t>
            </a:r>
            <a:br>
              <a:rPr lang="en-US" dirty="0"/>
            </a:br>
            <a:endParaRPr lang="en-US" dirty="0"/>
          </a:p>
        </p:txBody>
      </p:sp>
      <p:sp>
        <p:nvSpPr>
          <p:cNvPr id="4" name="Slide Number Placeholder 3">
            <a:extLst>
              <a:ext uri="{FF2B5EF4-FFF2-40B4-BE49-F238E27FC236}">
                <a16:creationId xmlns:a16="http://schemas.microsoft.com/office/drawing/2014/main" id="{7EB0A3D8-9A7A-FB4F-A760-3B0A06E0F338}"/>
              </a:ext>
            </a:extLst>
          </p:cNvPr>
          <p:cNvSpPr>
            <a:spLocks noGrp="1"/>
          </p:cNvSpPr>
          <p:nvPr>
            <p:ph type="sldNum" sz="quarter" idx="12"/>
          </p:nvPr>
        </p:nvSpPr>
        <p:spPr/>
        <p:txBody>
          <a:bodyPr/>
          <a:lstStyle/>
          <a:p>
            <a:fld id="{81B7CCDB-6D39-0547-B7B3-C80E39D6513A}" type="slidenum">
              <a:rPr lang="en-US" smtClean="0"/>
              <a:t>31</a:t>
            </a:fld>
            <a:endParaRPr lang="en-US"/>
          </a:p>
        </p:txBody>
      </p:sp>
      <p:pic>
        <p:nvPicPr>
          <p:cNvPr id="5" name="Picture 4">
            <a:extLst>
              <a:ext uri="{FF2B5EF4-FFF2-40B4-BE49-F238E27FC236}">
                <a16:creationId xmlns:a16="http://schemas.microsoft.com/office/drawing/2014/main" id="{B86143BC-9565-094F-83E2-DF586B55970B}"/>
              </a:ext>
            </a:extLst>
          </p:cNvPr>
          <p:cNvPicPr>
            <a:picLocks noChangeAspect="1"/>
          </p:cNvPicPr>
          <p:nvPr/>
        </p:nvPicPr>
        <p:blipFill>
          <a:blip r:embed="rId2"/>
          <a:stretch>
            <a:fillRect/>
          </a:stretch>
        </p:blipFill>
        <p:spPr>
          <a:xfrm>
            <a:off x="104526" y="1318809"/>
            <a:ext cx="11987564" cy="4357596"/>
          </a:xfrm>
          <a:prstGeom prst="rect">
            <a:avLst/>
          </a:prstGeom>
        </p:spPr>
      </p:pic>
    </p:spTree>
    <p:extLst>
      <p:ext uri="{BB962C8B-B14F-4D97-AF65-F5344CB8AC3E}">
        <p14:creationId xmlns:p14="http://schemas.microsoft.com/office/powerpoint/2010/main" val="21212771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7798-DE6F-0348-9EB9-FC02E577F543}"/>
              </a:ext>
            </a:extLst>
          </p:cNvPr>
          <p:cNvSpPr>
            <a:spLocks noGrp="1"/>
          </p:cNvSpPr>
          <p:nvPr>
            <p:ph type="title"/>
          </p:nvPr>
        </p:nvSpPr>
        <p:spPr/>
        <p:txBody>
          <a:bodyPr/>
          <a:lstStyle/>
          <a:p>
            <a:r>
              <a:rPr lang="en-US" dirty="0"/>
              <a:t>Ex. 2: Linear Regression in </a:t>
            </a:r>
            <a:r>
              <a:rPr lang="en-US" dirty="0" err="1">
                <a:latin typeface="Courier New" panose="02070309020205020404" pitchFamily="49" charset="0"/>
                <a:cs typeface="Courier New" panose="02070309020205020404" pitchFamily="49" charset="0"/>
              </a:rPr>
              <a:t>statsmodels</a:t>
            </a:r>
            <a:endParaRPr lang="en-US" dirty="0">
              <a:latin typeface="Courier New" panose="02070309020205020404" pitchFamily="49" charset="0"/>
              <a:cs typeface="Courier New" panose="02070309020205020404" pitchFamily="49" charset="0"/>
            </a:endParaRPr>
          </a:p>
        </p:txBody>
      </p:sp>
      <p:sp>
        <p:nvSpPr>
          <p:cNvPr id="4" name="Slide Number Placeholder 3">
            <a:extLst>
              <a:ext uri="{FF2B5EF4-FFF2-40B4-BE49-F238E27FC236}">
                <a16:creationId xmlns:a16="http://schemas.microsoft.com/office/drawing/2014/main" id="{7EB0A3D8-9A7A-FB4F-A760-3B0A06E0F338}"/>
              </a:ext>
            </a:extLst>
          </p:cNvPr>
          <p:cNvSpPr>
            <a:spLocks noGrp="1"/>
          </p:cNvSpPr>
          <p:nvPr>
            <p:ph type="sldNum" sz="quarter" idx="12"/>
          </p:nvPr>
        </p:nvSpPr>
        <p:spPr/>
        <p:txBody>
          <a:bodyPr/>
          <a:lstStyle/>
          <a:p>
            <a:fld id="{81B7CCDB-6D39-0547-B7B3-C80E39D6513A}" type="slidenum">
              <a:rPr lang="en-US" smtClean="0"/>
              <a:t>32</a:t>
            </a:fld>
            <a:endParaRPr lang="en-US"/>
          </a:p>
        </p:txBody>
      </p:sp>
      <p:pic>
        <p:nvPicPr>
          <p:cNvPr id="5" name="Picture 4">
            <a:extLst>
              <a:ext uri="{FF2B5EF4-FFF2-40B4-BE49-F238E27FC236}">
                <a16:creationId xmlns:a16="http://schemas.microsoft.com/office/drawing/2014/main" id="{723AB2CA-BFB7-9E4A-84EE-73E1863092D9}"/>
              </a:ext>
            </a:extLst>
          </p:cNvPr>
          <p:cNvPicPr>
            <a:picLocks noChangeAspect="1"/>
          </p:cNvPicPr>
          <p:nvPr/>
        </p:nvPicPr>
        <p:blipFill>
          <a:blip r:embed="rId2"/>
          <a:stretch>
            <a:fillRect/>
          </a:stretch>
        </p:blipFill>
        <p:spPr>
          <a:xfrm>
            <a:off x="0" y="1200689"/>
            <a:ext cx="12192000" cy="4636034"/>
          </a:xfrm>
          <a:prstGeom prst="rect">
            <a:avLst/>
          </a:prstGeom>
        </p:spPr>
      </p:pic>
    </p:spTree>
    <p:extLst>
      <p:ext uri="{BB962C8B-B14F-4D97-AF65-F5344CB8AC3E}">
        <p14:creationId xmlns:p14="http://schemas.microsoft.com/office/powerpoint/2010/main" val="1454316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probability distribution?</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680185" y="783772"/>
                <a:ext cx="11162523" cy="5462650"/>
              </a:xfrm>
            </p:spPr>
            <p:txBody>
              <a:bodyPr numCol="1"/>
              <a:lstStyle/>
              <a:p>
                <a:pPr>
                  <a:spcAft>
                    <a:spcPts val="1800"/>
                  </a:spcAft>
                </a:pPr>
                <a:r>
                  <a:rPr lang="en-US" sz="2400" dirty="0"/>
                  <a:t>A </a:t>
                </a:r>
                <a:r>
                  <a:rPr lang="en-US" sz="2400" b="1" dirty="0"/>
                  <a:t>probability distribution </a:t>
                </a:r>
                <a:r>
                  <a:rPr lang="en-US" sz="2400" dirty="0"/>
                  <a:t>is any function (formula, table, or graph) that assigns probabilities (or relative frequencies) to all the possible outcomes of a random variable.</a:t>
                </a:r>
              </a:p>
              <a:p>
                <a:pPr>
                  <a:spcAft>
                    <a:spcPts val="1800"/>
                  </a:spcAft>
                </a:pPr>
                <a:r>
                  <a:rPr lang="en-US" sz="2400" dirty="0"/>
                  <a:t>Typically they are written as a formula (called a probability mass function or probability density function, or as its cumulative distribution function).</a:t>
                </a:r>
              </a:p>
              <a:p>
                <a:pPr>
                  <a:spcAft>
                    <a:spcPts val="1800"/>
                  </a:spcAft>
                </a:pPr>
                <a:r>
                  <a:rPr lang="en-US" sz="2400" dirty="0"/>
                  <a:t>In our ‘Mac’ example, we could define the probability distribution as a table:</a:t>
                </a:r>
              </a:p>
              <a:p>
                <a:pPr>
                  <a:spcAft>
                    <a:spcPts val="1800"/>
                  </a:spcAft>
                </a:pPr>
                <a:br>
                  <a:rPr lang="en-US" sz="2400" dirty="0"/>
                </a:br>
                <a:endParaRPr lang="en-US" sz="2400" dirty="0"/>
              </a:p>
              <a:p>
                <a:pPr>
                  <a:spcAft>
                    <a:spcPts val="1800"/>
                  </a:spcAft>
                </a:pPr>
                <a:r>
                  <a:rPr lang="en-US" sz="2400" dirty="0"/>
                  <a:t>Which could be summarized as the formula, for </a:t>
                </a:r>
                <a14:m>
                  <m:oMath xmlns:m="http://schemas.openxmlformats.org/officeDocument/2006/math">
                    <m:r>
                      <a:rPr lang="en-US" sz="2400" b="0" i="1" smtClean="0">
                        <a:latin typeface="Cambria Math" panose="02040503050406030204" pitchFamily="18" charset="0"/>
                      </a:rPr>
                      <m:t>𝑥</m:t>
                    </m:r>
                    <m:r>
                      <a:rPr lang="en-US" sz="2400" b="0" i="1" smtClean="0">
                        <a:latin typeface="Cambria Math" panose="02040503050406030204" pitchFamily="18" charset="0"/>
                      </a:rPr>
                      <m:t>∈{0,1}</m:t>
                    </m:r>
                  </m:oMath>
                </a14:m>
                <a:r>
                  <a:rPr lang="en-US" sz="2400" dirty="0"/>
                  <a:t>: </a:t>
                </a:r>
                <a:endParaRPr lang="en-US" sz="2400" i="1" dirty="0">
                  <a:latin typeface="Cambria Math" panose="02040503050406030204" pitchFamily="18" charset="0"/>
                </a:endParaRPr>
              </a:p>
              <a:p>
                <a:pPr>
                  <a:spcAft>
                    <a:spcPts val="1800"/>
                  </a:spcAft>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𝑋</m:t>
                          </m:r>
                          <m:r>
                            <a:rPr lang="en-US" sz="2400" i="1">
                              <a:latin typeface="Cambria Math" panose="02040503050406030204" pitchFamily="18" charset="0"/>
                            </a:rPr>
                            <m:t>=</m:t>
                          </m:r>
                          <m:r>
                            <a:rPr lang="en-US" sz="2400" b="0" i="1" smtClean="0">
                              <a:latin typeface="Cambria Math" panose="02040503050406030204" pitchFamily="18" charset="0"/>
                            </a:rPr>
                            <m:t>𝑥</m:t>
                          </m:r>
                        </m:e>
                      </m:d>
                      <m:r>
                        <a:rPr lang="en-US" sz="2400" i="1">
                          <a:latin typeface="Cambria Math" panose="02040503050406030204" pitchFamily="18" charset="0"/>
                        </a:rPr>
                        <m:t>=</m:t>
                      </m:r>
                      <m:sSup>
                        <m:sSupPr>
                          <m:ctrlPr>
                            <a:rPr lang="en-US" sz="2400" i="1">
                              <a:latin typeface="Cambria Math" panose="02040503050406030204" pitchFamily="18" charset="0"/>
                            </a:rPr>
                          </m:ctrlPr>
                        </m:sSupPr>
                        <m:e>
                          <m:r>
                            <a:rPr lang="en-US" sz="2400" i="1">
                              <a:latin typeface="Cambria Math" panose="02040503050406030204" pitchFamily="18" charset="0"/>
                            </a:rPr>
                            <m:t>𝑝</m:t>
                          </m:r>
                        </m:e>
                        <m:sup>
                          <m:r>
                            <a:rPr lang="en-US" sz="2400" b="0" i="1" smtClean="0">
                              <a:latin typeface="Cambria Math" panose="02040503050406030204" pitchFamily="18" charset="0"/>
                            </a:rPr>
                            <m:t>𝑥</m:t>
                          </m:r>
                        </m:sup>
                      </m:sSup>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r>
                                <a:rPr lang="en-US" sz="2400" i="1">
                                  <a:latin typeface="Cambria Math" panose="02040503050406030204" pitchFamily="18" charset="0"/>
                                </a:rPr>
                                <m:t>1−</m:t>
                              </m:r>
                              <m:r>
                                <a:rPr lang="en-US" sz="2400" i="1">
                                  <a:latin typeface="Cambria Math" panose="02040503050406030204" pitchFamily="18" charset="0"/>
                                </a:rPr>
                                <m:t>𝑝</m:t>
                              </m:r>
                            </m:e>
                          </m:d>
                        </m:e>
                        <m:sup>
                          <m:r>
                            <a:rPr lang="en-US" sz="2400" b="0" i="1" smtClean="0">
                              <a:latin typeface="Cambria Math" panose="02040503050406030204" pitchFamily="18" charset="0"/>
                            </a:rPr>
                            <m:t>1</m:t>
                          </m:r>
                          <m:r>
                            <a:rPr lang="en-US" sz="2400" i="1">
                              <a:latin typeface="Cambria Math" panose="02040503050406030204" pitchFamily="18" charset="0"/>
                            </a:rPr>
                            <m:t>−</m:t>
                          </m:r>
                          <m:r>
                            <a:rPr lang="en-US" sz="2400" b="0" i="1" smtClean="0">
                              <a:latin typeface="Cambria Math" panose="02040503050406030204" pitchFamily="18" charset="0"/>
                            </a:rPr>
                            <m:t>𝑥</m:t>
                          </m:r>
                        </m:sup>
                      </m:sSup>
                    </m:oMath>
                  </m:oMathPara>
                </a14:m>
                <a:endParaRPr lang="en-US" sz="2400" dirty="0"/>
              </a:p>
              <a:p>
                <a:pPr>
                  <a:spcAft>
                    <a:spcPts val="1800"/>
                  </a:spcAft>
                </a:pPr>
                <a:r>
                  <a:rPr lang="en-US" sz="2400" dirty="0"/>
                  <a:t>The goal of our study would be to estimate </a:t>
                </a:r>
                <a14:m>
                  <m:oMath xmlns:m="http://schemas.openxmlformats.org/officeDocument/2006/math">
                    <m:r>
                      <a:rPr lang="en-US" sz="2400" i="1">
                        <a:latin typeface="Cambria Math" panose="02040503050406030204" pitchFamily="18" charset="0"/>
                      </a:rPr>
                      <m:t>𝑝</m:t>
                    </m:r>
                  </m:oMath>
                </a14:m>
                <a:r>
                  <a:rPr lang="en-US" sz="2400" dirty="0"/>
                  <a:t>.</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680185" y="783772"/>
                <a:ext cx="11162523" cy="5462650"/>
              </a:xfrm>
              <a:blipFill>
                <a:blip r:embed="rId2"/>
                <a:stretch>
                  <a:fillRect l="-796" t="-928" b="-2784"/>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81B7CCDB-6D39-0547-B7B3-C80E39D6513A}" type="slidenum">
              <a:rPr lang="en-US" smtClean="0"/>
              <a:t>3</a:t>
            </a:fld>
            <a:endParaRPr lang="en-US"/>
          </a:p>
        </p:txBody>
      </p:sp>
      <mc:AlternateContent xmlns:mc="http://schemas.openxmlformats.org/markup-compatibility/2006">
        <mc:Choice xmlns:a14="http://schemas.microsoft.com/office/drawing/2010/main" Requires="a14">
          <p:graphicFrame>
            <p:nvGraphicFramePr>
              <p:cNvPr id="6" name="Table 5">
                <a:extLst>
                  <a:ext uri="{FF2B5EF4-FFF2-40B4-BE49-F238E27FC236}">
                    <a16:creationId xmlns:a16="http://schemas.microsoft.com/office/drawing/2014/main" id="{1E266B25-C187-F94E-B86F-EEDB55B1681F}"/>
                  </a:ext>
                </a:extLst>
              </p:cNvPr>
              <p:cNvGraphicFramePr>
                <a:graphicFrameLocks noGrp="1"/>
              </p:cNvGraphicFramePr>
              <p:nvPr>
                <p:extLst>
                  <p:ext uri="{D42A27DB-BD31-4B8C-83A1-F6EECF244321}">
                    <p14:modId xmlns:p14="http://schemas.microsoft.com/office/powerpoint/2010/main" val="710681559"/>
                  </p:ext>
                </p:extLst>
              </p:nvPr>
            </p:nvGraphicFramePr>
            <p:xfrm>
              <a:off x="4359564" y="3367401"/>
              <a:ext cx="2943762" cy="1112520"/>
            </p:xfrm>
            <a:graphic>
              <a:graphicData uri="http://schemas.openxmlformats.org/drawingml/2006/table">
                <a:tbl>
                  <a:tblPr firstRow="1" bandRow="1">
                    <a:tableStyleId>{2D5ABB26-0587-4C30-8999-92F81FD0307C}</a:tableStyleId>
                  </a:tblPr>
                  <a:tblGrid>
                    <a:gridCol w="1471881">
                      <a:extLst>
                        <a:ext uri="{9D8B030D-6E8A-4147-A177-3AD203B41FA5}">
                          <a16:colId xmlns:a16="http://schemas.microsoft.com/office/drawing/2014/main" val="3000561465"/>
                        </a:ext>
                      </a:extLst>
                    </a:gridCol>
                    <a:gridCol w="1471881">
                      <a:extLst>
                        <a:ext uri="{9D8B030D-6E8A-4147-A177-3AD203B41FA5}">
                          <a16:colId xmlns:a16="http://schemas.microsoft.com/office/drawing/2014/main" val="738205688"/>
                        </a:ext>
                      </a:extLst>
                    </a:gridCol>
                  </a:tblGrid>
                  <a:tr h="370840">
                    <a:tc>
                      <a:txBody>
                        <a:bodyPr/>
                        <a:lstStyle/>
                        <a:p>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𝑥</m:t>
                                </m:r>
                              </m:oMath>
                            </m:oMathPara>
                          </a14:m>
                          <a:endParaRPr lang="en-US" dirty="0"/>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rPr>
                                  <m:t>𝑃</m:t>
                                </m:r>
                                <m:d>
                                  <m:dPr>
                                    <m:ctrlPr>
                                      <a:rPr lang="en-US" sz="1800" i="1">
                                        <a:latin typeface="Cambria Math" panose="02040503050406030204" pitchFamily="18" charset="0"/>
                                      </a:rPr>
                                    </m:ctrlPr>
                                  </m:dPr>
                                  <m:e>
                                    <m:r>
                                      <a:rPr lang="en-US" sz="1800" i="1">
                                        <a:latin typeface="Cambria Math" panose="02040503050406030204" pitchFamily="18" charset="0"/>
                                      </a:rPr>
                                      <m:t>𝑋</m:t>
                                    </m:r>
                                    <m:r>
                                      <a:rPr lang="en-US" sz="1800" i="1">
                                        <a:latin typeface="Cambria Math" panose="02040503050406030204" pitchFamily="18" charset="0"/>
                                      </a:rPr>
                                      <m:t>=</m:t>
                                    </m:r>
                                    <m:r>
                                      <a:rPr lang="en-US" sz="1800" b="0" i="1" smtClean="0">
                                        <a:latin typeface="Cambria Math" panose="02040503050406030204" pitchFamily="18" charset="0"/>
                                      </a:rPr>
                                      <m:t>𝑥</m:t>
                                    </m:r>
                                  </m:e>
                                </m:d>
                              </m:oMath>
                            </m:oMathPara>
                          </a14:m>
                          <a:endParaRPr lang="en-US"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1846922"/>
                      </a:ext>
                    </a:extLst>
                  </a:tr>
                  <a:tr h="370840">
                    <a:tc>
                      <a:txBody>
                        <a:bodyPr/>
                        <a:lstStyle/>
                        <a:p>
                          <a:pPr marL="0" marR="0" lvl="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0</m:t>
                                </m:r>
                              </m:oMath>
                            </m:oMathPara>
                          </a14:m>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marL="0" marR="0" lvl="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1−</m:t>
                                </m:r>
                                <m:r>
                                  <a:rPr lang="en-US" sz="1800" b="0" i="1" smtClean="0">
                                    <a:latin typeface="Cambria Math" panose="02040503050406030204" pitchFamily="18" charset="0"/>
                                  </a:rPr>
                                  <m:t>𝑝</m:t>
                                </m:r>
                              </m:oMath>
                            </m:oMathPara>
                          </a14:m>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965653986"/>
                      </a:ext>
                    </a:extLst>
                  </a:tr>
                  <a:tr h="370840">
                    <a:tc>
                      <a:txBody>
                        <a:bodyPr/>
                        <a:lstStyle/>
                        <a:p>
                          <a:pPr marL="0" marR="0" lvl="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1</m:t>
                                </m:r>
                              </m:oMath>
                            </m:oMathPara>
                          </a14:m>
                          <a:endParaRPr lang="en-US" dirty="0"/>
                        </a:p>
                      </a:txBody>
                      <a:tcPr>
                        <a:lnR w="12700" cap="flat" cmpd="sng" algn="ctr">
                          <a:solidFill>
                            <a:schemeClr val="tx1"/>
                          </a:solidFill>
                          <a:prstDash val="solid"/>
                          <a:round/>
                          <a:headEnd type="none" w="med" len="med"/>
                          <a:tailEnd type="none" w="med" len="med"/>
                        </a:lnR>
                      </a:tcPr>
                    </a:tc>
                    <a:tc>
                      <a:txBody>
                        <a:bodyPr/>
                        <a:lstStyle/>
                        <a:p>
                          <a:pPr marL="0" marR="0" lvl="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𝑝</m:t>
                                </m:r>
                              </m:oMath>
                            </m:oMathPara>
                          </a14:m>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55068123"/>
                      </a:ext>
                    </a:extLst>
                  </a:tr>
                </a:tbl>
              </a:graphicData>
            </a:graphic>
          </p:graphicFrame>
        </mc:Choice>
        <mc:Fallback>
          <p:graphicFrame>
            <p:nvGraphicFramePr>
              <p:cNvPr id="6" name="Table 5">
                <a:extLst>
                  <a:ext uri="{FF2B5EF4-FFF2-40B4-BE49-F238E27FC236}">
                    <a16:creationId xmlns:a16="http://schemas.microsoft.com/office/drawing/2014/main" id="{1E266B25-C187-F94E-B86F-EEDB55B1681F}"/>
                  </a:ext>
                </a:extLst>
              </p:cNvPr>
              <p:cNvGraphicFramePr>
                <a:graphicFrameLocks noGrp="1"/>
              </p:cNvGraphicFramePr>
              <p:nvPr>
                <p:extLst>
                  <p:ext uri="{D42A27DB-BD31-4B8C-83A1-F6EECF244321}">
                    <p14:modId xmlns:p14="http://schemas.microsoft.com/office/powerpoint/2010/main" val="710681559"/>
                  </p:ext>
                </p:extLst>
              </p:nvPr>
            </p:nvGraphicFramePr>
            <p:xfrm>
              <a:off x="4359564" y="3367401"/>
              <a:ext cx="2943762" cy="1112520"/>
            </p:xfrm>
            <a:graphic>
              <a:graphicData uri="http://schemas.openxmlformats.org/drawingml/2006/table">
                <a:tbl>
                  <a:tblPr firstRow="1" bandRow="1">
                    <a:tableStyleId>{2D5ABB26-0587-4C30-8999-92F81FD0307C}</a:tableStyleId>
                  </a:tblPr>
                  <a:tblGrid>
                    <a:gridCol w="1471881">
                      <a:extLst>
                        <a:ext uri="{9D8B030D-6E8A-4147-A177-3AD203B41FA5}">
                          <a16:colId xmlns:a16="http://schemas.microsoft.com/office/drawing/2014/main" val="3000561465"/>
                        </a:ext>
                      </a:extLst>
                    </a:gridCol>
                    <a:gridCol w="1471881">
                      <a:extLst>
                        <a:ext uri="{9D8B030D-6E8A-4147-A177-3AD203B41FA5}">
                          <a16:colId xmlns:a16="http://schemas.microsoft.com/office/drawing/2014/main" val="738205688"/>
                        </a:ext>
                      </a:extLst>
                    </a:gridCol>
                  </a:tblGrid>
                  <a:tr h="370840">
                    <a:tc>
                      <a:txBody>
                        <a:bodyPr/>
                        <a:lstStyle/>
                        <a:p>
                          <a:endParaRPr lang="en-US"/>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blipFill>
                          <a:blip r:embed="rId3"/>
                          <a:stretch>
                            <a:fillRect t="-3448" r="-99145" b="-206897"/>
                          </a:stretch>
                        </a:blipFill>
                      </a:tcPr>
                    </a:tc>
                    <a:tc>
                      <a:txBody>
                        <a:bodyPr/>
                        <a:lstStyle/>
                        <a:p>
                          <a:endParaRPr lang="en-US"/>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blipFill>
                          <a:blip r:embed="rId3"/>
                          <a:stretch>
                            <a:fillRect l="-100862" t="-3448" b="-206897"/>
                          </a:stretch>
                        </a:blipFill>
                      </a:tcPr>
                    </a:tc>
                    <a:extLst>
                      <a:ext uri="{0D108BD9-81ED-4DB2-BD59-A6C34878D82A}">
                        <a16:rowId xmlns:a16="http://schemas.microsoft.com/office/drawing/2014/main" val="4021846922"/>
                      </a:ext>
                    </a:extLst>
                  </a:tr>
                  <a:tr h="370840">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blipFill>
                          <a:blip r:embed="rId3"/>
                          <a:stretch>
                            <a:fillRect t="-100000" r="-99145" b="-100000"/>
                          </a:stretch>
                        </a:blipFill>
                      </a:tcPr>
                    </a:tc>
                    <a:tc>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blipFill>
                          <a:blip r:embed="rId3"/>
                          <a:stretch>
                            <a:fillRect l="-100862" t="-100000" b="-100000"/>
                          </a:stretch>
                        </a:blipFill>
                      </a:tcPr>
                    </a:tc>
                    <a:extLst>
                      <a:ext uri="{0D108BD9-81ED-4DB2-BD59-A6C34878D82A}">
                        <a16:rowId xmlns:a16="http://schemas.microsoft.com/office/drawing/2014/main" val="965653986"/>
                      </a:ext>
                    </a:extLst>
                  </a:tr>
                  <a:tr h="370840">
                    <a:tc>
                      <a:txBody>
                        <a:bodyPr/>
                        <a:lstStyle/>
                        <a:p>
                          <a:endParaRPr lang="en-US"/>
                        </a:p>
                      </a:txBody>
                      <a:tcPr>
                        <a:lnR w="12700" cap="flat" cmpd="sng" algn="ctr">
                          <a:solidFill>
                            <a:schemeClr val="tx1"/>
                          </a:solidFill>
                          <a:prstDash val="solid"/>
                          <a:round/>
                          <a:headEnd type="none" w="med" len="med"/>
                          <a:tailEnd type="none" w="med" len="med"/>
                        </a:lnR>
                        <a:blipFill>
                          <a:blip r:embed="rId3"/>
                          <a:stretch>
                            <a:fillRect t="-206897" r="-99145" b="-3448"/>
                          </a:stretch>
                        </a:blipFill>
                      </a:tcPr>
                    </a:tc>
                    <a:tc>
                      <a:txBody>
                        <a:bodyPr/>
                        <a:lstStyle/>
                        <a:p>
                          <a:endParaRPr lang="en-US"/>
                        </a:p>
                      </a:txBody>
                      <a:tcPr>
                        <a:lnL w="12700" cap="flat" cmpd="sng" algn="ctr">
                          <a:solidFill>
                            <a:schemeClr val="tx1"/>
                          </a:solidFill>
                          <a:prstDash val="solid"/>
                          <a:round/>
                          <a:headEnd type="none" w="med" len="med"/>
                          <a:tailEnd type="none" w="med" len="med"/>
                        </a:lnL>
                        <a:blipFill>
                          <a:blip r:embed="rId3"/>
                          <a:stretch>
                            <a:fillRect l="-100862" t="-206897" b="-3448"/>
                          </a:stretch>
                        </a:blipFill>
                      </a:tcPr>
                    </a:tc>
                    <a:extLst>
                      <a:ext uri="{0D108BD9-81ED-4DB2-BD59-A6C34878D82A}">
                        <a16:rowId xmlns:a16="http://schemas.microsoft.com/office/drawing/2014/main" val="355068123"/>
                      </a:ext>
                    </a:extLst>
                  </a:tr>
                </a:tbl>
              </a:graphicData>
            </a:graphic>
          </p:graphicFrame>
        </mc:Fallback>
      </mc:AlternateContent>
    </p:spTree>
    <p:extLst>
      <p:ext uri="{BB962C8B-B14F-4D97-AF65-F5344CB8AC3E}">
        <p14:creationId xmlns:p14="http://schemas.microsoft.com/office/powerpoint/2010/main" val="477617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Discrete vs. Continuous</a:t>
            </a:r>
          </a:p>
        </p:txBody>
      </p:sp>
      <p:sp>
        <p:nvSpPr>
          <p:cNvPr id="3" name="Content Placeholder 2"/>
          <p:cNvSpPr>
            <a:spLocks noGrp="1"/>
          </p:cNvSpPr>
          <p:nvPr>
            <p:ph idx="1"/>
          </p:nvPr>
        </p:nvSpPr>
        <p:spPr>
          <a:xfrm>
            <a:off x="680185" y="1096854"/>
            <a:ext cx="11162523" cy="4588091"/>
          </a:xfrm>
        </p:spPr>
        <p:txBody>
          <a:bodyPr/>
          <a:lstStyle/>
          <a:p>
            <a:pPr>
              <a:spcAft>
                <a:spcPts val="1800"/>
              </a:spcAft>
            </a:pPr>
            <a:r>
              <a:rPr lang="en-US" sz="2400" dirty="0"/>
              <a:t>There are two major types of random variables: </a:t>
            </a:r>
            <a:r>
              <a:rPr lang="en-US" sz="2400" b="1" dirty="0"/>
              <a:t>discrete</a:t>
            </a:r>
            <a:r>
              <a:rPr lang="en-US" sz="2400" dirty="0"/>
              <a:t> (can only take on specific values) and </a:t>
            </a:r>
            <a:r>
              <a:rPr lang="en-US" sz="2400" b="1" dirty="0"/>
              <a:t>continuous </a:t>
            </a:r>
            <a:r>
              <a:rPr lang="en-US" sz="2400" dirty="0"/>
              <a:t>(can take on any value within a range).</a:t>
            </a:r>
          </a:p>
          <a:p>
            <a:pPr>
              <a:spcAft>
                <a:spcPts val="1800"/>
              </a:spcAft>
            </a:pPr>
            <a:r>
              <a:rPr lang="en-US" sz="2400" dirty="0"/>
              <a:t>The probability distribution function is defined differently for these two types:</a:t>
            </a:r>
          </a:p>
          <a:p>
            <a:pPr>
              <a:spcAft>
                <a:spcPts val="1800"/>
              </a:spcAft>
            </a:pPr>
            <a:r>
              <a:rPr lang="en-US" sz="2400" dirty="0"/>
              <a:t>A </a:t>
            </a:r>
            <a:r>
              <a:rPr lang="en-US" sz="2400" b="1" dirty="0"/>
              <a:t>probability mass function </a:t>
            </a:r>
            <a:r>
              <a:rPr lang="en-US" sz="2400" dirty="0"/>
              <a:t>(PMF) is a function that gives the probability of getting a specific value for a discrete random variable.</a:t>
            </a:r>
          </a:p>
          <a:p>
            <a:pPr>
              <a:spcAft>
                <a:spcPts val="1800"/>
              </a:spcAft>
            </a:pPr>
            <a:r>
              <a:rPr lang="en-US" sz="2400" dirty="0"/>
              <a:t>A </a:t>
            </a:r>
            <a:r>
              <a:rPr lang="en-US" sz="2400" b="1" dirty="0"/>
              <a:t>probability density function </a:t>
            </a:r>
            <a:r>
              <a:rPr lang="en-US" sz="2400" dirty="0"/>
              <a:t>(PDF) is a function that gives the relative likelihood of a specific value for a continuous random variable (the height of the curve).  </a:t>
            </a:r>
          </a:p>
          <a:p>
            <a:pPr>
              <a:spcAft>
                <a:spcPts val="1800"/>
              </a:spcAft>
            </a:pPr>
            <a:r>
              <a:rPr lang="en-US" sz="2400" dirty="0"/>
              <a:t>*Note: probabilities for a continuous random variable can be represented as areas under the curve, and thus </a:t>
            </a:r>
            <a:r>
              <a:rPr lang="en-US" sz="2400" i="1" dirty="0"/>
              <a:t>P</a:t>
            </a:r>
            <a:r>
              <a:rPr lang="en-US" sz="2400" dirty="0"/>
              <a:t>(</a:t>
            </a:r>
            <a:r>
              <a:rPr lang="en-US" sz="2400" i="1" dirty="0"/>
              <a:t>X</a:t>
            </a:r>
            <a:r>
              <a:rPr lang="en-US" sz="2400" dirty="0"/>
              <a:t> = </a:t>
            </a:r>
            <a:r>
              <a:rPr lang="en-US" sz="2400" i="1" dirty="0"/>
              <a:t>x</a:t>
            </a:r>
            <a:r>
              <a:rPr lang="en-US" sz="2400" dirty="0"/>
              <a:t>) = 0 since there is no width.</a:t>
            </a:r>
          </a:p>
        </p:txBody>
      </p:sp>
      <p:sp>
        <p:nvSpPr>
          <p:cNvPr id="4" name="Slide Number Placeholder 3"/>
          <p:cNvSpPr>
            <a:spLocks noGrp="1"/>
          </p:cNvSpPr>
          <p:nvPr>
            <p:ph type="sldNum" sz="quarter" idx="12"/>
          </p:nvPr>
        </p:nvSpPr>
        <p:spPr/>
        <p:txBody>
          <a:bodyPr/>
          <a:lstStyle/>
          <a:p>
            <a:fld id="{81B7CCDB-6D39-0547-B7B3-C80E39D6513A}" type="slidenum">
              <a:rPr lang="en-US" smtClean="0"/>
              <a:t>4</a:t>
            </a:fld>
            <a:endParaRPr lang="en-US"/>
          </a:p>
        </p:txBody>
      </p:sp>
    </p:spTree>
    <p:extLst>
      <p:ext uri="{BB962C8B-B14F-4D97-AF65-F5344CB8AC3E}">
        <p14:creationId xmlns:p14="http://schemas.microsoft.com/office/powerpoint/2010/main" val="1703589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Binomial Distribution</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680185" y="1096854"/>
                <a:ext cx="11162523" cy="5553328"/>
              </a:xfrm>
            </p:spPr>
            <p:txBody>
              <a:bodyPr/>
              <a:lstStyle/>
              <a:p>
                <a:pPr>
                  <a:spcAft>
                    <a:spcPts val="1800"/>
                  </a:spcAft>
                </a:pPr>
                <a:r>
                  <a:rPr lang="en-US" sz="2400" dirty="0"/>
                  <a:t>Let </a:t>
                </a:r>
                <a:r>
                  <a:rPr lang="en-US" sz="2400" i="1" dirty="0"/>
                  <a:t>X</a:t>
                </a:r>
                <a:r>
                  <a:rPr lang="en-US" sz="2400" dirty="0"/>
                  <a:t> be a random variable that counts the number of successes in a fixed number of independent trials (</a:t>
                </a:r>
                <a:r>
                  <a:rPr lang="en-US" sz="2400" i="1" dirty="0"/>
                  <a:t>n</a:t>
                </a:r>
                <a:r>
                  <a:rPr lang="en-US" sz="2400" dirty="0"/>
                  <a:t>) with fixed probability of success (</a:t>
                </a:r>
                <a:r>
                  <a:rPr lang="en-US" sz="2400" i="1" dirty="0"/>
                  <a:t>p</a:t>
                </a:r>
                <a:r>
                  <a:rPr lang="en-US" sz="2400" dirty="0"/>
                  <a:t>) in each trial.  Then </a:t>
                </a:r>
                <a:r>
                  <a:rPr lang="en-US" sz="2400" i="1" dirty="0"/>
                  <a:t>X</a:t>
                </a:r>
                <a:r>
                  <a:rPr lang="en-US" sz="2400" dirty="0"/>
                  <a:t> is said to have a </a:t>
                </a:r>
                <a:r>
                  <a:rPr lang="en-US" sz="2400" b="1" dirty="0"/>
                  <a:t>binomial distribution</a:t>
                </a:r>
                <a:r>
                  <a:rPr lang="en-US" sz="2400" dirty="0"/>
                  <a:t>.  This is often written as</a:t>
                </a:r>
                <a:r>
                  <a:rPr lang="en-US" sz="2400" dirty="0">
                    <a:latin typeface="Cambria Math" panose="02040503050406030204" pitchFamily="18" charset="0"/>
                  </a:rPr>
                  <a:t>: </a:t>
                </a:r>
                <a14:m>
                  <m:oMath xmlns:m="http://schemas.openxmlformats.org/officeDocument/2006/math">
                    <m:r>
                      <a:rPr lang="en-US" sz="2400" i="1">
                        <a:latin typeface="Cambria Math" panose="02040503050406030204" pitchFamily="18" charset="0"/>
                      </a:rPr>
                      <m:t>𝑋</m:t>
                    </m:r>
                    <m:r>
                      <a:rPr lang="en-US" sz="2400" i="1">
                        <a:latin typeface="Cambria Math" panose="02040503050406030204" pitchFamily="18" charset="0"/>
                      </a:rPr>
                      <m:t>∼</m:t>
                    </m:r>
                    <m:r>
                      <a:rPr lang="en-US" sz="2400" i="1">
                        <a:latin typeface="Cambria Math" panose="02040503050406030204" pitchFamily="18" charset="0"/>
                      </a:rPr>
                      <m:t>𝐵𝑖𝑛𝑜𝑚</m:t>
                    </m:r>
                    <m:r>
                      <a:rPr lang="en-US" sz="2400" i="1">
                        <a:latin typeface="Cambria Math" panose="02040503050406030204" pitchFamily="18" charset="0"/>
                      </a:rPr>
                      <m:t>(</m:t>
                    </m:r>
                    <m:r>
                      <a:rPr lang="en-US" sz="2400" i="1">
                        <a:latin typeface="Cambria Math" panose="02040503050406030204" pitchFamily="18" charset="0"/>
                      </a:rPr>
                      <m:t>𝑛</m:t>
                    </m:r>
                    <m:r>
                      <a:rPr lang="en-US" sz="2400" i="1">
                        <a:latin typeface="Cambria Math" panose="02040503050406030204" pitchFamily="18" charset="0"/>
                      </a:rPr>
                      <m:t>,</m:t>
                    </m:r>
                    <m:r>
                      <a:rPr lang="en-US" sz="2400" i="1">
                        <a:latin typeface="Cambria Math" panose="02040503050406030204" pitchFamily="18" charset="0"/>
                      </a:rPr>
                      <m:t>𝑝</m:t>
                    </m:r>
                    <m:r>
                      <a:rPr lang="en-US" sz="2400" i="1">
                        <a:latin typeface="Cambria Math" panose="02040503050406030204" pitchFamily="18" charset="0"/>
                      </a:rPr>
                      <m:t>)</m:t>
                    </m:r>
                  </m:oMath>
                </a14:m>
                <a:r>
                  <a:rPr lang="en-US" sz="2400" dirty="0"/>
                  <a:t>, and </a:t>
                </a:r>
                <a:r>
                  <a:rPr lang="en-US" sz="2400" i="1" dirty="0"/>
                  <a:t>X</a:t>
                </a:r>
                <a:r>
                  <a:rPr lang="en-US" sz="2400" dirty="0"/>
                  <a:t> has probability mass function (PMF):</a:t>
                </a:r>
              </a:p>
              <a:p>
                <a:pPr>
                  <a:spcAft>
                    <a:spcPts val="1800"/>
                  </a:spcAft>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𝑋</m:t>
                          </m:r>
                          <m:r>
                            <a:rPr lang="en-US" sz="2400" b="0" i="1" smtClean="0">
                              <a:latin typeface="Cambria Math" panose="02040503050406030204" pitchFamily="18" charset="0"/>
                            </a:rPr>
                            <m:t>=</m:t>
                          </m:r>
                          <m:r>
                            <a:rPr lang="en-US" sz="2400" b="0" i="1" smtClean="0">
                              <a:latin typeface="Cambria Math" panose="02040503050406030204" pitchFamily="18" charset="0"/>
                            </a:rPr>
                            <m:t>𝑥</m:t>
                          </m:r>
                        </m:e>
                      </m:d>
                      <m:r>
                        <a:rPr lang="en-US" sz="2400" b="0" i="1" smtClean="0">
                          <a:latin typeface="Cambria Math" panose="02040503050406030204" pitchFamily="18" charset="0"/>
                        </a:rPr>
                        <m:t>=</m:t>
                      </m:r>
                      <m:d>
                        <m:dPr>
                          <m:ctrlPr>
                            <a:rPr lang="en-US" sz="2400" b="0" i="1" smtClean="0">
                              <a:latin typeface="Cambria Math" panose="02040503050406030204" pitchFamily="18" charset="0"/>
                            </a:rPr>
                          </m:ctrlPr>
                        </m:dPr>
                        <m:e>
                          <m:m>
                            <m:mPr>
                              <m:mcs>
                                <m:mc>
                                  <m:mcPr>
                                    <m:count m:val="1"/>
                                    <m:mcJc m:val="center"/>
                                  </m:mcPr>
                                </m:mc>
                              </m:mcs>
                              <m:ctrlPr>
                                <a:rPr lang="en-US" sz="2400" b="0" i="1" smtClean="0">
                                  <a:latin typeface="Cambria Math" panose="02040503050406030204" pitchFamily="18" charset="0"/>
                                </a:rPr>
                              </m:ctrlPr>
                            </m:mPr>
                            <m:mr>
                              <m:e>
                                <m:r>
                                  <m:rPr>
                                    <m:brk m:alnAt="7"/>
                                  </m:rPr>
                                  <a:rPr lang="en-US" sz="2400" b="0" i="1" smtClean="0">
                                    <a:latin typeface="Cambria Math" panose="02040503050406030204" pitchFamily="18" charset="0"/>
                                  </a:rPr>
                                  <m:t>𝑛</m:t>
                                </m:r>
                              </m:e>
                            </m:mr>
                            <m:mr>
                              <m:e>
                                <m:r>
                                  <a:rPr lang="en-US" sz="2400" b="0" i="1" smtClean="0">
                                    <a:latin typeface="Cambria Math" panose="02040503050406030204" pitchFamily="18" charset="0"/>
                                  </a:rPr>
                                  <m:t>𝑥</m:t>
                                </m:r>
                              </m:e>
                            </m:mr>
                          </m:m>
                        </m:e>
                      </m:d>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𝑝</m:t>
                          </m:r>
                        </m:e>
                        <m:sup>
                          <m:r>
                            <a:rPr lang="en-US" sz="2400" b="0" i="1" smtClean="0">
                              <a:latin typeface="Cambria Math" panose="02040503050406030204" pitchFamily="18" charset="0"/>
                            </a:rPr>
                            <m:t>𝑥</m:t>
                          </m:r>
                        </m:sup>
                      </m:sSup>
                      <m:sSup>
                        <m:sSupPr>
                          <m:ctrlPr>
                            <a:rPr lang="en-US" sz="2400" b="0" i="1" smtClean="0">
                              <a:latin typeface="Cambria Math" panose="02040503050406030204" pitchFamily="18" charset="0"/>
                            </a:rPr>
                          </m:ctrlPr>
                        </m:sSupPr>
                        <m:e>
                          <m:d>
                            <m:dPr>
                              <m:ctrlPr>
                                <a:rPr lang="en-US" sz="2400" b="0" i="1" smtClean="0">
                                  <a:latin typeface="Cambria Math" panose="02040503050406030204" pitchFamily="18" charset="0"/>
                                </a:rPr>
                              </m:ctrlPr>
                            </m:dPr>
                            <m:e>
                              <m:r>
                                <a:rPr lang="en-US" sz="2400" b="0" i="1" smtClean="0">
                                  <a:latin typeface="Cambria Math" panose="02040503050406030204" pitchFamily="18" charset="0"/>
                                </a:rPr>
                                <m:t>1−</m:t>
                              </m:r>
                              <m:r>
                                <a:rPr lang="en-US" sz="2400" b="0" i="1" smtClean="0">
                                  <a:latin typeface="Cambria Math" panose="02040503050406030204" pitchFamily="18" charset="0"/>
                                </a:rPr>
                                <m:t>𝑝</m:t>
                              </m:r>
                            </m:e>
                          </m:d>
                        </m:e>
                        <m:sup>
                          <m:r>
                            <a:rPr lang="en-US" sz="2400" b="0" i="1" smtClean="0">
                              <a:latin typeface="Cambria Math" panose="02040503050406030204" pitchFamily="18" charset="0"/>
                            </a:rPr>
                            <m:t>𝑛</m:t>
                          </m:r>
                          <m:r>
                            <a:rPr lang="en-US" sz="2400" b="0" i="1" smtClean="0">
                              <a:latin typeface="Cambria Math" panose="02040503050406030204" pitchFamily="18" charset="0"/>
                            </a:rPr>
                            <m:t>−</m:t>
                          </m:r>
                          <m:r>
                            <a:rPr lang="en-US" sz="2400" b="0" i="1" smtClean="0">
                              <a:latin typeface="Cambria Math" panose="02040503050406030204" pitchFamily="18" charset="0"/>
                            </a:rPr>
                            <m:t>𝑥</m:t>
                          </m:r>
                        </m:sup>
                      </m:sSup>
                    </m:oMath>
                  </m:oMathPara>
                </a14:m>
                <a:endParaRPr lang="en-US" sz="2400" dirty="0"/>
              </a:p>
              <a:p>
                <a:pPr>
                  <a:spcAft>
                    <a:spcPts val="1800"/>
                  </a:spcAft>
                </a:pPr>
                <a:r>
                  <a:rPr lang="en-US" sz="2400" dirty="0"/>
                  <a:t>Think counting the number of heads when flipping a biased coin </a:t>
                </a:r>
                <a:r>
                  <a:rPr lang="en-US" sz="2400" i="1" dirty="0"/>
                  <a:t>n</a:t>
                </a:r>
                <a:r>
                  <a:rPr lang="en-US" sz="2400" dirty="0"/>
                  <a:t> times.</a:t>
                </a:r>
              </a:p>
              <a:p>
                <a:pPr>
                  <a:spcAft>
                    <a:spcPts val="1800"/>
                  </a:spcAft>
                </a:pPr>
                <a:r>
                  <a:rPr lang="en-US" sz="2400" dirty="0"/>
                  <a:t>The binomial distribution is useful to describe polling data (proportion of people who will vote for Biden), survey data (will you take CS109B next year?), or any data that are binary! </a:t>
                </a:r>
              </a:p>
              <a:p>
                <a:pPr>
                  <a:spcAft>
                    <a:spcPts val="1800"/>
                  </a:spcAft>
                </a:pPr>
                <a:r>
                  <a:rPr lang="en-US" sz="2400" dirty="0"/>
                  <a:t>The </a:t>
                </a:r>
                <a:r>
                  <a:rPr lang="en-US" sz="2400" b="1" dirty="0"/>
                  <a:t>Bernoulli distribution </a:t>
                </a:r>
                <a:r>
                  <a:rPr lang="en-US" sz="2400" dirty="0"/>
                  <a:t>is a special case when </a:t>
                </a:r>
                <a:r>
                  <a:rPr lang="en-US" sz="2400" i="1" dirty="0"/>
                  <a:t>n</a:t>
                </a:r>
                <a:r>
                  <a:rPr lang="en-US" sz="2400" dirty="0"/>
                  <a:t> = 1.  This is the distribution that describes our `Mac` example.</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680185" y="1096854"/>
                <a:ext cx="11162523" cy="5553328"/>
              </a:xfrm>
              <a:blipFill>
                <a:blip r:embed="rId2"/>
                <a:stretch>
                  <a:fillRect l="-796" t="-683" r="-114"/>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81B7CCDB-6D39-0547-B7B3-C80E39D6513A}" type="slidenum">
              <a:rPr lang="en-US" smtClean="0"/>
              <a:t>5</a:t>
            </a:fld>
            <a:endParaRPr lang="en-US"/>
          </a:p>
        </p:txBody>
      </p:sp>
    </p:spTree>
    <p:extLst>
      <p:ext uri="{BB962C8B-B14F-4D97-AF65-F5344CB8AC3E}">
        <p14:creationId xmlns:p14="http://schemas.microsoft.com/office/powerpoint/2010/main" val="2221707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Binomial Distribution Examples</a:t>
            </a:r>
          </a:p>
        </p:txBody>
      </p:sp>
      <p:sp>
        <p:nvSpPr>
          <p:cNvPr id="4" name="Slide Number Placeholder 3"/>
          <p:cNvSpPr>
            <a:spLocks noGrp="1"/>
          </p:cNvSpPr>
          <p:nvPr>
            <p:ph type="sldNum" sz="quarter" idx="12"/>
          </p:nvPr>
        </p:nvSpPr>
        <p:spPr/>
        <p:txBody>
          <a:bodyPr/>
          <a:lstStyle/>
          <a:p>
            <a:fld id="{81B7CCDB-6D39-0547-B7B3-C80E39D6513A}" type="slidenum">
              <a:rPr lang="en-US" smtClean="0"/>
              <a:t>6</a:t>
            </a:fld>
            <a:endParaRPr lang="en-US"/>
          </a:p>
        </p:txBody>
      </p:sp>
      <p:sp>
        <p:nvSpPr>
          <p:cNvPr id="5" name="Content Placeholder 2">
            <a:extLst>
              <a:ext uri="{FF2B5EF4-FFF2-40B4-BE49-F238E27FC236}">
                <a16:creationId xmlns:a16="http://schemas.microsoft.com/office/drawing/2014/main" id="{D70427E6-6CAE-524B-88BA-0861EA50E9E6}"/>
              </a:ext>
            </a:extLst>
          </p:cNvPr>
          <p:cNvSpPr txBox="1">
            <a:spLocks/>
          </p:cNvSpPr>
          <p:nvPr/>
        </p:nvSpPr>
        <p:spPr>
          <a:xfrm>
            <a:off x="680185" y="1127041"/>
            <a:ext cx="11162523" cy="4878277"/>
          </a:xfrm>
          <a:prstGeom prst="rect">
            <a:avLst/>
          </a:prstGeom>
          <a:ln>
            <a:noFill/>
          </a:ln>
        </p:spPr>
        <p:txBody>
          <a:bodyPr/>
          <a:lstStyle>
            <a:lvl1pPr marL="0" indent="0" algn="l" defTabSz="457182" rtl="0" eaLnBrk="1" latinLnBrk="0" hangingPunct="1">
              <a:spcBef>
                <a:spcPct val="20000"/>
              </a:spcBef>
              <a:buFont typeface="Arial"/>
              <a:buNone/>
              <a:defRPr sz="2800" kern="1200">
                <a:solidFill>
                  <a:srgbClr val="464646"/>
                </a:solidFill>
                <a:latin typeface="Karla"/>
                <a:ea typeface="+mn-ea"/>
                <a:cs typeface="Karla"/>
              </a:defRPr>
            </a:lvl1pPr>
            <a:lvl2pPr marL="742920" indent="-285738" algn="l" defTabSz="457182" rtl="0" eaLnBrk="1" latinLnBrk="0" hangingPunct="1">
              <a:spcBef>
                <a:spcPct val="20000"/>
              </a:spcBef>
              <a:buFont typeface="Arial"/>
              <a:buChar char="–"/>
              <a:defRPr sz="2400" kern="1200">
                <a:solidFill>
                  <a:srgbClr val="464646"/>
                </a:solidFill>
                <a:latin typeface="Karla"/>
                <a:ea typeface="+mn-ea"/>
                <a:cs typeface="Karla"/>
              </a:defRPr>
            </a:lvl2pPr>
            <a:lvl3pPr marL="1142954" indent="-228590" algn="l" defTabSz="457182" rtl="0" eaLnBrk="1" latinLnBrk="0" hangingPunct="1">
              <a:spcBef>
                <a:spcPct val="20000"/>
              </a:spcBef>
              <a:buFont typeface="Arial"/>
              <a:buChar char="•"/>
              <a:defRPr sz="2000" kern="1200">
                <a:solidFill>
                  <a:srgbClr val="464646"/>
                </a:solidFill>
                <a:latin typeface="Karla"/>
                <a:ea typeface="+mn-ea"/>
                <a:cs typeface="Karla"/>
              </a:defRPr>
            </a:lvl3pPr>
            <a:lvl4pPr marL="1600136" indent="-228590" algn="l" defTabSz="457182" rtl="0" eaLnBrk="1" latinLnBrk="0" hangingPunct="1">
              <a:spcBef>
                <a:spcPct val="20000"/>
              </a:spcBef>
              <a:buFont typeface="Arial"/>
              <a:buChar char="–"/>
              <a:defRPr sz="1800" kern="1200">
                <a:solidFill>
                  <a:srgbClr val="464646"/>
                </a:solidFill>
                <a:latin typeface="Karla"/>
                <a:ea typeface="+mn-ea"/>
                <a:cs typeface="Karla"/>
              </a:defRPr>
            </a:lvl4pPr>
            <a:lvl5pPr marL="2057317" indent="-228590" algn="l" defTabSz="457182" rtl="0" eaLnBrk="1" latinLnBrk="0" hangingPunct="1">
              <a:spcBef>
                <a:spcPct val="20000"/>
              </a:spcBef>
              <a:buFont typeface="Arial"/>
              <a:buChar char="»"/>
              <a:defRPr sz="1800" kern="1200">
                <a:solidFill>
                  <a:srgbClr val="464646"/>
                </a:solidFill>
                <a:latin typeface="Karla"/>
                <a:ea typeface="+mn-ea"/>
                <a:cs typeface="Karla"/>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1800"/>
              </a:spcAft>
            </a:pPr>
            <a:endParaRPr lang="en-US" sz="2400" dirty="0"/>
          </a:p>
        </p:txBody>
      </p:sp>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E3747657-53EE-8144-9ADD-FA9D792156CE}"/>
                  </a:ext>
                </a:extLst>
              </p:cNvPr>
              <p:cNvSpPr/>
              <p:nvPr/>
            </p:nvSpPr>
            <p:spPr>
              <a:xfrm>
                <a:off x="1574105" y="5465747"/>
                <a:ext cx="9374682" cy="539571"/>
              </a:xfrm>
              <a:prstGeom prst="rect">
                <a:avLst/>
              </a:prstGeom>
            </p:spPr>
            <p:txBody>
              <a:bodyPr wrap="none">
                <a:spAutoFit/>
              </a:bodyPr>
              <a:lstStyle/>
              <a:p>
                <a:pPr>
                  <a:spcAft>
                    <a:spcPts val="1800"/>
                  </a:spcAft>
                </a:pPr>
                <a:r>
                  <a:rPr lang="en-US" sz="2400" dirty="0"/>
                  <a:t>A binomial distribution has mean </a:t>
                </a:r>
                <a14:m>
                  <m:oMath xmlns:m="http://schemas.openxmlformats.org/officeDocument/2006/math">
                    <m:r>
                      <a:rPr lang="en-US" sz="2400" b="0" i="1" smtClean="0">
                        <a:latin typeface="Cambria Math" panose="02040503050406030204" pitchFamily="18" charset="0"/>
                      </a:rPr>
                      <m:t>𝑛𝑝</m:t>
                    </m:r>
                  </m:oMath>
                </a14:m>
                <a:r>
                  <a:rPr lang="en-US" sz="2400" dirty="0"/>
                  <a:t> and standard deviation </a:t>
                </a:r>
                <a14:m>
                  <m:oMath xmlns:m="http://schemas.openxmlformats.org/officeDocument/2006/math">
                    <m:rad>
                      <m:radPr>
                        <m:degHide m:val="on"/>
                        <m:ctrlPr>
                          <a:rPr lang="en-US" sz="2400" i="1" smtClean="0">
                            <a:latin typeface="Cambria Math" panose="02040503050406030204" pitchFamily="18" charset="0"/>
                          </a:rPr>
                        </m:ctrlPr>
                      </m:radPr>
                      <m:deg/>
                      <m:e>
                        <m:r>
                          <a:rPr lang="en-US" sz="2400" i="1">
                            <a:latin typeface="Cambria Math" panose="02040503050406030204" pitchFamily="18" charset="0"/>
                          </a:rPr>
                          <m:t>𝑛𝑝</m:t>
                        </m:r>
                        <m:r>
                          <a:rPr lang="en-US" sz="2400" b="0" i="1" smtClean="0">
                            <a:latin typeface="Cambria Math" panose="02040503050406030204" pitchFamily="18" charset="0"/>
                          </a:rPr>
                          <m:t>(1−</m:t>
                        </m:r>
                        <m:r>
                          <a:rPr lang="en-US" sz="2400" b="0" i="1" smtClean="0">
                            <a:latin typeface="Cambria Math" panose="02040503050406030204" pitchFamily="18" charset="0"/>
                          </a:rPr>
                          <m:t>𝑝</m:t>
                        </m:r>
                        <m:r>
                          <a:rPr lang="en-US" sz="2400" b="0" i="1" smtClean="0">
                            <a:latin typeface="Cambria Math" panose="02040503050406030204" pitchFamily="18" charset="0"/>
                          </a:rPr>
                          <m:t>)</m:t>
                        </m:r>
                      </m:e>
                    </m:rad>
                  </m:oMath>
                </a14:m>
                <a:r>
                  <a:rPr lang="en-US" sz="2400" dirty="0"/>
                  <a:t>.</a:t>
                </a:r>
              </a:p>
            </p:txBody>
          </p:sp>
        </mc:Choice>
        <mc:Fallback>
          <p:sp>
            <p:nvSpPr>
              <p:cNvPr id="3" name="Rectangle 2">
                <a:extLst>
                  <a:ext uri="{FF2B5EF4-FFF2-40B4-BE49-F238E27FC236}">
                    <a16:creationId xmlns:a16="http://schemas.microsoft.com/office/drawing/2014/main" id="{E3747657-53EE-8144-9ADD-FA9D792156CE}"/>
                  </a:ext>
                </a:extLst>
              </p:cNvPr>
              <p:cNvSpPr>
                <a:spLocks noRot="1" noChangeAspect="1" noMove="1" noResize="1" noEditPoints="1" noAdjustHandles="1" noChangeArrowheads="1" noChangeShapeType="1" noTextEdit="1"/>
              </p:cNvSpPr>
              <p:nvPr/>
            </p:nvSpPr>
            <p:spPr>
              <a:xfrm>
                <a:off x="1574105" y="5465747"/>
                <a:ext cx="9374682" cy="539571"/>
              </a:xfrm>
              <a:prstGeom prst="rect">
                <a:avLst/>
              </a:prstGeom>
              <a:blipFill>
                <a:blip r:embed="rId2"/>
                <a:stretch>
                  <a:fillRect l="-947" b="-18182"/>
                </a:stretch>
              </a:blipFill>
            </p:spPr>
            <p:txBody>
              <a:bodyPr/>
              <a:lstStyle/>
              <a:p>
                <a:r>
                  <a:rPr lang="en-US">
                    <a:noFill/>
                  </a:rPr>
                  <a:t> </a:t>
                </a:r>
              </a:p>
            </p:txBody>
          </p:sp>
        </mc:Fallback>
      </mc:AlternateContent>
      <p:pic>
        <p:nvPicPr>
          <p:cNvPr id="9" name="Picture 8">
            <a:extLst>
              <a:ext uri="{FF2B5EF4-FFF2-40B4-BE49-F238E27FC236}">
                <a16:creationId xmlns:a16="http://schemas.microsoft.com/office/drawing/2014/main" id="{AF68913D-5F3E-B547-BB80-8CF41568C24C}"/>
              </a:ext>
            </a:extLst>
          </p:cNvPr>
          <p:cNvPicPr>
            <a:picLocks noChangeAspect="1"/>
          </p:cNvPicPr>
          <p:nvPr/>
        </p:nvPicPr>
        <p:blipFill>
          <a:blip r:embed="rId3"/>
          <a:stretch>
            <a:fillRect/>
          </a:stretch>
        </p:blipFill>
        <p:spPr>
          <a:xfrm>
            <a:off x="799838" y="1344078"/>
            <a:ext cx="5134841" cy="3613407"/>
          </a:xfrm>
          <a:prstGeom prst="rect">
            <a:avLst/>
          </a:prstGeom>
        </p:spPr>
      </p:pic>
      <p:pic>
        <p:nvPicPr>
          <p:cNvPr id="10" name="Picture 9">
            <a:extLst>
              <a:ext uri="{FF2B5EF4-FFF2-40B4-BE49-F238E27FC236}">
                <a16:creationId xmlns:a16="http://schemas.microsoft.com/office/drawing/2014/main" id="{49439340-BEBF-2247-ABA3-A0D6FF7E56C5}"/>
              </a:ext>
            </a:extLst>
          </p:cNvPr>
          <p:cNvPicPr>
            <a:picLocks noChangeAspect="1"/>
          </p:cNvPicPr>
          <p:nvPr/>
        </p:nvPicPr>
        <p:blipFill>
          <a:blip r:embed="rId4"/>
          <a:stretch>
            <a:fillRect/>
          </a:stretch>
        </p:blipFill>
        <p:spPr>
          <a:xfrm>
            <a:off x="6261446" y="1344077"/>
            <a:ext cx="5138866" cy="3616239"/>
          </a:xfrm>
          <a:prstGeom prst="rect">
            <a:avLst/>
          </a:prstGeom>
        </p:spPr>
      </p:pic>
    </p:spTree>
    <p:extLst>
      <p:ext uri="{BB962C8B-B14F-4D97-AF65-F5344CB8AC3E}">
        <p14:creationId xmlns:p14="http://schemas.microsoft.com/office/powerpoint/2010/main" val="908494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Normal Distribution</a:t>
            </a:r>
          </a:p>
        </p:txBody>
      </p:sp>
      <p:sp>
        <p:nvSpPr>
          <p:cNvPr id="4" name="Slide Number Placeholder 3"/>
          <p:cNvSpPr>
            <a:spLocks noGrp="1"/>
          </p:cNvSpPr>
          <p:nvPr>
            <p:ph type="sldNum" sz="quarter" idx="12"/>
          </p:nvPr>
        </p:nvSpPr>
        <p:spPr/>
        <p:txBody>
          <a:bodyPr/>
          <a:lstStyle/>
          <a:p>
            <a:fld id="{81B7CCDB-6D39-0547-B7B3-C80E39D6513A}" type="slidenum">
              <a:rPr lang="en-US" smtClean="0"/>
              <a:t>7</a:t>
            </a:fld>
            <a:endParaRPr lang="en-US"/>
          </a:p>
        </p:txBody>
      </p:sp>
      <mc:AlternateContent xmlns:mc="http://schemas.openxmlformats.org/markup-compatibility/2006">
        <mc:Choice xmlns:a14="http://schemas.microsoft.com/office/drawing/2010/main" Requires="a14">
          <p:sp>
            <p:nvSpPr>
              <p:cNvPr id="5" name="Content Placeholder 2">
                <a:extLst>
                  <a:ext uri="{FF2B5EF4-FFF2-40B4-BE49-F238E27FC236}">
                    <a16:creationId xmlns:a16="http://schemas.microsoft.com/office/drawing/2014/main" id="{D70427E6-6CAE-524B-88BA-0861EA50E9E6}"/>
                  </a:ext>
                </a:extLst>
              </p:cNvPr>
              <p:cNvSpPr txBox="1">
                <a:spLocks/>
              </p:cNvSpPr>
              <p:nvPr/>
            </p:nvSpPr>
            <p:spPr>
              <a:xfrm>
                <a:off x="680185" y="1127041"/>
                <a:ext cx="11162523" cy="4878277"/>
              </a:xfrm>
              <a:prstGeom prst="rect">
                <a:avLst/>
              </a:prstGeom>
              <a:ln>
                <a:noFill/>
              </a:ln>
            </p:spPr>
            <p:txBody>
              <a:bodyPr/>
              <a:lstStyle>
                <a:lvl1pPr marL="0" indent="0" algn="l" defTabSz="457182" rtl="0" eaLnBrk="1" latinLnBrk="0" hangingPunct="1">
                  <a:spcBef>
                    <a:spcPct val="20000"/>
                  </a:spcBef>
                  <a:buFont typeface="Arial"/>
                  <a:buNone/>
                  <a:defRPr sz="2800" kern="1200">
                    <a:solidFill>
                      <a:srgbClr val="464646"/>
                    </a:solidFill>
                    <a:latin typeface="Karla"/>
                    <a:ea typeface="+mn-ea"/>
                    <a:cs typeface="Karla"/>
                  </a:defRPr>
                </a:lvl1pPr>
                <a:lvl2pPr marL="742920" indent="-285738" algn="l" defTabSz="457182" rtl="0" eaLnBrk="1" latinLnBrk="0" hangingPunct="1">
                  <a:spcBef>
                    <a:spcPct val="20000"/>
                  </a:spcBef>
                  <a:buFont typeface="Arial"/>
                  <a:buChar char="–"/>
                  <a:defRPr sz="2400" kern="1200">
                    <a:solidFill>
                      <a:srgbClr val="464646"/>
                    </a:solidFill>
                    <a:latin typeface="Karla"/>
                    <a:ea typeface="+mn-ea"/>
                    <a:cs typeface="Karla"/>
                  </a:defRPr>
                </a:lvl2pPr>
                <a:lvl3pPr marL="1142954" indent="-228590" algn="l" defTabSz="457182" rtl="0" eaLnBrk="1" latinLnBrk="0" hangingPunct="1">
                  <a:spcBef>
                    <a:spcPct val="20000"/>
                  </a:spcBef>
                  <a:buFont typeface="Arial"/>
                  <a:buChar char="•"/>
                  <a:defRPr sz="2000" kern="1200">
                    <a:solidFill>
                      <a:srgbClr val="464646"/>
                    </a:solidFill>
                    <a:latin typeface="Karla"/>
                    <a:ea typeface="+mn-ea"/>
                    <a:cs typeface="Karla"/>
                  </a:defRPr>
                </a:lvl3pPr>
                <a:lvl4pPr marL="1600136" indent="-228590" algn="l" defTabSz="457182" rtl="0" eaLnBrk="1" latinLnBrk="0" hangingPunct="1">
                  <a:spcBef>
                    <a:spcPct val="20000"/>
                  </a:spcBef>
                  <a:buFont typeface="Arial"/>
                  <a:buChar char="–"/>
                  <a:defRPr sz="1800" kern="1200">
                    <a:solidFill>
                      <a:srgbClr val="464646"/>
                    </a:solidFill>
                    <a:latin typeface="Karla"/>
                    <a:ea typeface="+mn-ea"/>
                    <a:cs typeface="Karla"/>
                  </a:defRPr>
                </a:lvl4pPr>
                <a:lvl5pPr marL="2057317" indent="-228590" algn="l" defTabSz="457182" rtl="0" eaLnBrk="1" latinLnBrk="0" hangingPunct="1">
                  <a:spcBef>
                    <a:spcPct val="20000"/>
                  </a:spcBef>
                  <a:buFont typeface="Arial"/>
                  <a:buChar char="»"/>
                  <a:defRPr sz="1800" kern="1200">
                    <a:solidFill>
                      <a:srgbClr val="464646"/>
                    </a:solidFill>
                    <a:latin typeface="Karla"/>
                    <a:ea typeface="+mn-ea"/>
                    <a:cs typeface="Karla"/>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1800"/>
                  </a:spcAft>
                </a:pPr>
                <a:r>
                  <a:rPr lang="en-US" sz="2400" dirty="0"/>
                  <a:t>Let </a:t>
                </a:r>
                <a:r>
                  <a:rPr lang="en-US" sz="2400" i="1" dirty="0"/>
                  <a:t>X</a:t>
                </a:r>
                <a:r>
                  <a:rPr lang="en-US" sz="2400" dirty="0"/>
                  <a:t> be a </a:t>
                </a:r>
                <a:r>
                  <a:rPr lang="en-US" sz="2400" b="1" dirty="0"/>
                  <a:t>normally distributed </a:t>
                </a:r>
                <a:r>
                  <a:rPr lang="en-US" sz="2400" dirty="0"/>
                  <a:t>random variable.  Then </a:t>
                </a:r>
                <a14:m>
                  <m:oMath xmlns:m="http://schemas.openxmlformats.org/officeDocument/2006/math">
                    <m:r>
                      <a:rPr lang="en-US" sz="2400" i="1">
                        <a:latin typeface="Cambria Math" panose="02040503050406030204" pitchFamily="18" charset="0"/>
                      </a:rPr>
                      <m:t>𝑋</m:t>
                    </m:r>
                    <m:r>
                      <a:rPr lang="en-US" sz="2400" i="1">
                        <a:latin typeface="Cambria Math" panose="02040503050406030204" pitchFamily="18" charset="0"/>
                      </a:rPr>
                      <m:t>∼</m:t>
                    </m:r>
                    <m:r>
                      <a:rPr lang="en-US" sz="2400" b="0" i="1" smtClean="0">
                        <a:latin typeface="Cambria Math" panose="02040503050406030204" pitchFamily="18" charset="0"/>
                      </a:rPr>
                      <m:t>𝑁</m:t>
                    </m:r>
                    <m:r>
                      <a:rPr lang="en-US" sz="2400" i="1">
                        <a:latin typeface="Cambria Math" panose="02040503050406030204" pitchFamily="18" charset="0"/>
                      </a:rPr>
                      <m:t>(</m:t>
                    </m:r>
                    <m:r>
                      <a:rPr lang="en-US" sz="2400" b="0" i="1" smtClean="0">
                        <a:latin typeface="Cambria Math" panose="02040503050406030204" pitchFamily="18" charset="0"/>
                      </a:rPr>
                      <m:t>𝜇</m:t>
                    </m:r>
                    <m:r>
                      <a:rPr lang="en-US" sz="2400" i="1">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𝜎</m:t>
                        </m:r>
                      </m:e>
                      <m:sup>
                        <m:r>
                          <a:rPr lang="en-US" sz="2400" b="0" i="1" smtClean="0">
                            <a:latin typeface="Cambria Math" panose="02040503050406030204" pitchFamily="18" charset="0"/>
                          </a:rPr>
                          <m:t>2</m:t>
                        </m:r>
                      </m:sup>
                    </m:sSup>
                    <m:r>
                      <a:rPr lang="en-US" sz="2400" i="1">
                        <a:latin typeface="Cambria Math" panose="02040503050406030204" pitchFamily="18" charset="0"/>
                      </a:rPr>
                      <m:t>)</m:t>
                    </m:r>
                  </m:oMath>
                </a14:m>
                <a:r>
                  <a:rPr lang="en-US" sz="2400" dirty="0"/>
                  <a:t>, and </a:t>
                </a:r>
                <a:r>
                  <a:rPr lang="en-US" sz="2400" i="1" dirty="0"/>
                  <a:t>X</a:t>
                </a:r>
                <a:r>
                  <a:rPr lang="en-US" sz="2400" dirty="0"/>
                  <a:t> has probability density function (PDF):</a:t>
                </a:r>
              </a:p>
              <a:p>
                <a:pPr>
                  <a:spcAft>
                    <a:spcPts val="1800"/>
                  </a:spcAft>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𝑓</m:t>
                      </m:r>
                      <m:d>
                        <m:dPr>
                          <m:ctrlPr>
                            <a:rPr lang="en-US" sz="2400" i="1" smtClean="0">
                              <a:latin typeface="Cambria Math" panose="02040503050406030204" pitchFamily="18" charset="0"/>
                            </a:rPr>
                          </m:ctrlPr>
                        </m:dPr>
                        <m:e>
                          <m:r>
                            <a:rPr lang="en-US" sz="2400" b="0" i="1" smtClean="0">
                              <a:latin typeface="Cambria Math" panose="02040503050406030204" pitchFamily="18" charset="0"/>
                            </a:rPr>
                            <m:t>𝑥</m:t>
                          </m:r>
                        </m:e>
                      </m:d>
                      <m:r>
                        <a:rPr lang="en-US" sz="2400" i="1" smtClean="0">
                          <a:latin typeface="Cambria Math" panose="02040503050406030204" pitchFamily="18" charset="0"/>
                        </a:rPr>
                        <m:t>=</m:t>
                      </m:r>
                      <m:f>
                        <m:fPr>
                          <m:ctrlPr>
                            <a:rPr lang="en-US" sz="2400" i="1" smtClean="0">
                              <a:latin typeface="Cambria Math" panose="02040503050406030204" pitchFamily="18" charset="0"/>
                            </a:rPr>
                          </m:ctrlPr>
                        </m:fPr>
                        <m:num>
                          <m:r>
                            <a:rPr lang="en-US" sz="2400" b="0" i="1" smtClean="0">
                              <a:latin typeface="Cambria Math" panose="02040503050406030204" pitchFamily="18" charset="0"/>
                            </a:rPr>
                            <m:t>1</m:t>
                          </m:r>
                        </m:num>
                        <m:den>
                          <m:rad>
                            <m:radPr>
                              <m:degHide m:val="on"/>
                              <m:ctrlPr>
                                <a:rPr lang="en-US" sz="2400" i="1" smtClean="0">
                                  <a:latin typeface="Cambria Math" panose="02040503050406030204" pitchFamily="18" charset="0"/>
                                </a:rPr>
                              </m:ctrlPr>
                            </m:radPr>
                            <m:deg/>
                            <m:e>
                              <m:r>
                                <a:rPr lang="en-US" sz="2400" b="0" i="1" smtClean="0">
                                  <a:latin typeface="Cambria Math" panose="02040503050406030204" pitchFamily="18" charset="0"/>
                                </a:rPr>
                                <m:t>2</m:t>
                              </m:r>
                              <m:r>
                                <a:rPr lang="en-US" sz="2400" b="0" i="1" smtClean="0">
                                  <a:latin typeface="Cambria Math" panose="02040503050406030204" pitchFamily="18" charset="0"/>
                                </a:rPr>
                                <m:t>𝜋</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𝜎</m:t>
                                  </m:r>
                                </m:e>
                                <m:sup>
                                  <m:r>
                                    <a:rPr lang="en-US" sz="2400" b="0" i="1" smtClean="0">
                                      <a:latin typeface="Cambria Math" panose="02040503050406030204" pitchFamily="18" charset="0"/>
                                    </a:rPr>
                                    <m:t>2</m:t>
                                  </m:r>
                                </m:sup>
                              </m:sSup>
                            </m:e>
                          </m:rad>
                        </m:den>
                      </m:f>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𝑒</m:t>
                          </m:r>
                        </m:e>
                        <m:sup>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d>
                                <m:dPr>
                                  <m:ctrlPr>
                                    <a:rPr lang="en-US" sz="2400" b="0" i="1" smtClean="0">
                                      <a:latin typeface="Cambria Math" panose="02040503050406030204" pitchFamily="18" charset="0"/>
                                    </a:rPr>
                                  </m:ctrlPr>
                                </m:dPr>
                                <m:e>
                                  <m:f>
                                    <m:fPr>
                                      <m:ctrlPr>
                                        <a:rPr lang="en-US" sz="2400" i="1">
                                          <a:latin typeface="Cambria Math" panose="02040503050406030204" pitchFamily="18" charset="0"/>
                                        </a:rPr>
                                      </m:ctrlPr>
                                    </m:fPr>
                                    <m:num>
                                      <m:r>
                                        <a:rPr lang="en-US" sz="2400" b="0" i="1" smtClean="0">
                                          <a:latin typeface="Cambria Math" panose="02040503050406030204" pitchFamily="18" charset="0"/>
                                        </a:rPr>
                                        <m:t>𝑥</m:t>
                                      </m:r>
                                      <m:r>
                                        <a:rPr lang="en-US" sz="2400" b="0" i="1" smtClean="0">
                                          <a:latin typeface="Cambria Math" panose="02040503050406030204" pitchFamily="18" charset="0"/>
                                        </a:rPr>
                                        <m:t>−</m:t>
                                      </m:r>
                                      <m:r>
                                        <a:rPr lang="en-US" sz="2400" b="0" i="1" smtClean="0">
                                          <a:latin typeface="Cambria Math" panose="02040503050406030204" pitchFamily="18" charset="0"/>
                                        </a:rPr>
                                        <m:t>𝜇</m:t>
                                      </m:r>
                                    </m:num>
                                    <m:den>
                                      <m:r>
                                        <a:rPr lang="en-US" sz="2400" b="0" i="1" smtClean="0">
                                          <a:latin typeface="Cambria Math" panose="02040503050406030204" pitchFamily="18" charset="0"/>
                                        </a:rPr>
                                        <m:t>𝜎</m:t>
                                      </m:r>
                                    </m:den>
                                  </m:f>
                                </m:e>
                              </m:d>
                            </m:e>
                            <m:sup>
                              <m:r>
                                <a:rPr lang="en-US" sz="2400" b="0" i="1" smtClean="0">
                                  <a:latin typeface="Cambria Math" panose="02040503050406030204" pitchFamily="18" charset="0"/>
                                </a:rPr>
                                <m:t>2</m:t>
                              </m:r>
                            </m:sup>
                          </m:sSup>
                        </m:sup>
                      </m:sSup>
                    </m:oMath>
                  </m:oMathPara>
                </a14:m>
                <a:endParaRPr lang="en-US" sz="2400" dirty="0"/>
              </a:p>
              <a:p>
                <a:pPr>
                  <a:spcAft>
                    <a:spcPts val="1800"/>
                  </a:spcAft>
                </a:pPr>
                <a:r>
                  <a:rPr lang="en-US" sz="2400" dirty="0"/>
                  <a:t>The normal distribution (sometimes called the Gaussian) is often referred to as the bell-shaped curve.  But the normal distribution isn’t the only one that is bell-shaped: </a:t>
                </a:r>
                <a:r>
                  <a:rPr lang="en-US" sz="2400" i="1" dirty="0"/>
                  <a:t>t</a:t>
                </a:r>
                <a:r>
                  <a:rPr lang="en-US" sz="2400" dirty="0"/>
                  <a:t> distributions are also bell-shaped, for example.</a:t>
                </a:r>
              </a:p>
              <a:p>
                <a:pPr>
                  <a:spcAft>
                    <a:spcPts val="1800"/>
                  </a:spcAft>
                </a:pPr>
                <a:r>
                  <a:rPr lang="en-US" sz="2400" dirty="0"/>
                  <a:t>The standard normal distribution is a special case: </a:t>
                </a:r>
                <a14:m>
                  <m:oMath xmlns:m="http://schemas.openxmlformats.org/officeDocument/2006/math">
                    <m:r>
                      <a:rPr lang="en-US" sz="2400" b="0" i="1" smtClean="0">
                        <a:latin typeface="Cambria Math" panose="02040503050406030204" pitchFamily="18" charset="0"/>
                      </a:rPr>
                      <m:t>𝑍</m:t>
                    </m:r>
                    <m:r>
                      <a:rPr lang="en-US" sz="2400" i="1">
                        <a:latin typeface="Cambria Math" panose="02040503050406030204" pitchFamily="18" charset="0"/>
                      </a:rPr>
                      <m:t>∼</m:t>
                    </m:r>
                    <m:r>
                      <a:rPr lang="en-US" sz="2400" i="1">
                        <a:latin typeface="Cambria Math" panose="02040503050406030204" pitchFamily="18" charset="0"/>
                      </a:rPr>
                      <m:t>𝑁</m:t>
                    </m:r>
                    <m:r>
                      <a:rPr lang="en-US" sz="2400" i="1">
                        <a:latin typeface="Cambria Math" panose="02040503050406030204" pitchFamily="18" charset="0"/>
                      </a:rPr>
                      <m:t>(0,1)</m:t>
                    </m:r>
                  </m:oMath>
                </a14:m>
                <a:r>
                  <a:rPr lang="en-US" sz="2400" dirty="0"/>
                  <a:t>.</a:t>
                </a:r>
              </a:p>
              <a:p>
                <a:pPr>
                  <a:spcAft>
                    <a:spcPts val="1800"/>
                  </a:spcAft>
                </a:pPr>
                <a:r>
                  <a:rPr lang="en-US" sz="2400" dirty="0"/>
                  <a:t>Any normal random variable can be standardized using the formula </a:t>
                </a:r>
                <a14:m>
                  <m:oMath xmlns:m="http://schemas.openxmlformats.org/officeDocument/2006/math">
                    <m:r>
                      <a:rPr lang="en-US" sz="2400" i="1">
                        <a:latin typeface="Cambria Math" panose="02040503050406030204" pitchFamily="18" charset="0"/>
                      </a:rPr>
                      <m:t>𝑍</m:t>
                    </m:r>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𝑋</m:t>
                        </m:r>
                        <m:r>
                          <a:rPr lang="en-US" sz="2400" b="0" i="1" smtClean="0">
                            <a:latin typeface="Cambria Math" panose="02040503050406030204" pitchFamily="18" charset="0"/>
                          </a:rPr>
                          <m:t>−</m:t>
                        </m:r>
                        <m:r>
                          <a:rPr lang="en-US" sz="2400" b="0" i="1" smtClean="0">
                            <a:latin typeface="Cambria Math" panose="02040503050406030204" pitchFamily="18" charset="0"/>
                          </a:rPr>
                          <m:t>𝜇</m:t>
                        </m:r>
                      </m:num>
                      <m:den>
                        <m:r>
                          <a:rPr lang="en-US" sz="2400" b="0" i="1" smtClean="0">
                            <a:latin typeface="Cambria Math" panose="02040503050406030204" pitchFamily="18" charset="0"/>
                          </a:rPr>
                          <m:t>𝜎</m:t>
                        </m:r>
                      </m:den>
                    </m:f>
                  </m:oMath>
                </a14:m>
                <a:r>
                  <a:rPr lang="en-US" sz="2400" dirty="0"/>
                  <a:t>.</a:t>
                </a:r>
              </a:p>
            </p:txBody>
          </p:sp>
        </mc:Choice>
        <mc:Fallback>
          <p:sp>
            <p:nvSpPr>
              <p:cNvPr id="5" name="Content Placeholder 2">
                <a:extLst>
                  <a:ext uri="{FF2B5EF4-FFF2-40B4-BE49-F238E27FC236}">
                    <a16:creationId xmlns:a16="http://schemas.microsoft.com/office/drawing/2014/main" id="{D70427E6-6CAE-524B-88BA-0861EA50E9E6}"/>
                  </a:ext>
                </a:extLst>
              </p:cNvPr>
              <p:cNvSpPr txBox="1">
                <a:spLocks noRot="1" noChangeAspect="1" noMove="1" noResize="1" noEditPoints="1" noAdjustHandles="1" noChangeArrowheads="1" noChangeShapeType="1" noTextEdit="1"/>
              </p:cNvSpPr>
              <p:nvPr/>
            </p:nvSpPr>
            <p:spPr>
              <a:xfrm>
                <a:off x="680185" y="1127041"/>
                <a:ext cx="11162523" cy="4878277"/>
              </a:xfrm>
              <a:prstGeom prst="rect">
                <a:avLst/>
              </a:prstGeom>
              <a:blipFill>
                <a:blip r:embed="rId2"/>
                <a:stretch>
                  <a:fillRect l="-796" t="-779"/>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2733263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Normal Distribution Examples</a:t>
            </a:r>
          </a:p>
        </p:txBody>
      </p:sp>
      <p:sp>
        <p:nvSpPr>
          <p:cNvPr id="4" name="Slide Number Placeholder 3"/>
          <p:cNvSpPr>
            <a:spLocks noGrp="1"/>
          </p:cNvSpPr>
          <p:nvPr>
            <p:ph type="sldNum" sz="quarter" idx="12"/>
          </p:nvPr>
        </p:nvSpPr>
        <p:spPr/>
        <p:txBody>
          <a:bodyPr/>
          <a:lstStyle/>
          <a:p>
            <a:fld id="{81B7CCDB-6D39-0547-B7B3-C80E39D6513A}" type="slidenum">
              <a:rPr lang="en-US" smtClean="0"/>
              <a:t>8</a:t>
            </a:fld>
            <a:endParaRPr lang="en-US"/>
          </a:p>
        </p:txBody>
      </p:sp>
      <p:sp>
        <p:nvSpPr>
          <p:cNvPr id="5" name="Content Placeholder 2">
            <a:extLst>
              <a:ext uri="{FF2B5EF4-FFF2-40B4-BE49-F238E27FC236}">
                <a16:creationId xmlns:a16="http://schemas.microsoft.com/office/drawing/2014/main" id="{D70427E6-6CAE-524B-88BA-0861EA50E9E6}"/>
              </a:ext>
            </a:extLst>
          </p:cNvPr>
          <p:cNvSpPr txBox="1">
            <a:spLocks/>
          </p:cNvSpPr>
          <p:nvPr/>
        </p:nvSpPr>
        <p:spPr>
          <a:xfrm>
            <a:off x="680185" y="1127041"/>
            <a:ext cx="11162523" cy="4878277"/>
          </a:xfrm>
          <a:prstGeom prst="rect">
            <a:avLst/>
          </a:prstGeom>
          <a:ln>
            <a:noFill/>
          </a:ln>
        </p:spPr>
        <p:txBody>
          <a:bodyPr/>
          <a:lstStyle>
            <a:lvl1pPr marL="0" indent="0" algn="l" defTabSz="457182" rtl="0" eaLnBrk="1" latinLnBrk="0" hangingPunct="1">
              <a:spcBef>
                <a:spcPct val="20000"/>
              </a:spcBef>
              <a:buFont typeface="Arial"/>
              <a:buNone/>
              <a:defRPr sz="2800" kern="1200">
                <a:solidFill>
                  <a:srgbClr val="464646"/>
                </a:solidFill>
                <a:latin typeface="Karla"/>
                <a:ea typeface="+mn-ea"/>
                <a:cs typeface="Karla"/>
              </a:defRPr>
            </a:lvl1pPr>
            <a:lvl2pPr marL="742920" indent="-285738" algn="l" defTabSz="457182" rtl="0" eaLnBrk="1" latinLnBrk="0" hangingPunct="1">
              <a:spcBef>
                <a:spcPct val="20000"/>
              </a:spcBef>
              <a:buFont typeface="Arial"/>
              <a:buChar char="–"/>
              <a:defRPr sz="2400" kern="1200">
                <a:solidFill>
                  <a:srgbClr val="464646"/>
                </a:solidFill>
                <a:latin typeface="Karla"/>
                <a:ea typeface="+mn-ea"/>
                <a:cs typeface="Karla"/>
              </a:defRPr>
            </a:lvl2pPr>
            <a:lvl3pPr marL="1142954" indent="-228590" algn="l" defTabSz="457182" rtl="0" eaLnBrk="1" latinLnBrk="0" hangingPunct="1">
              <a:spcBef>
                <a:spcPct val="20000"/>
              </a:spcBef>
              <a:buFont typeface="Arial"/>
              <a:buChar char="•"/>
              <a:defRPr sz="2000" kern="1200">
                <a:solidFill>
                  <a:srgbClr val="464646"/>
                </a:solidFill>
                <a:latin typeface="Karla"/>
                <a:ea typeface="+mn-ea"/>
                <a:cs typeface="Karla"/>
              </a:defRPr>
            </a:lvl3pPr>
            <a:lvl4pPr marL="1600136" indent="-228590" algn="l" defTabSz="457182" rtl="0" eaLnBrk="1" latinLnBrk="0" hangingPunct="1">
              <a:spcBef>
                <a:spcPct val="20000"/>
              </a:spcBef>
              <a:buFont typeface="Arial"/>
              <a:buChar char="–"/>
              <a:defRPr sz="1800" kern="1200">
                <a:solidFill>
                  <a:srgbClr val="464646"/>
                </a:solidFill>
                <a:latin typeface="Karla"/>
                <a:ea typeface="+mn-ea"/>
                <a:cs typeface="Karla"/>
              </a:defRPr>
            </a:lvl4pPr>
            <a:lvl5pPr marL="2057317" indent="-228590" algn="l" defTabSz="457182" rtl="0" eaLnBrk="1" latinLnBrk="0" hangingPunct="1">
              <a:spcBef>
                <a:spcPct val="20000"/>
              </a:spcBef>
              <a:buFont typeface="Arial"/>
              <a:buChar char="»"/>
              <a:defRPr sz="1800" kern="1200">
                <a:solidFill>
                  <a:srgbClr val="464646"/>
                </a:solidFill>
                <a:latin typeface="Karla"/>
                <a:ea typeface="+mn-ea"/>
                <a:cs typeface="Karla"/>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1800"/>
              </a:spcAft>
            </a:pPr>
            <a:endParaRPr lang="en-US" sz="2400" dirty="0"/>
          </a:p>
        </p:txBody>
      </p: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E3747657-53EE-8144-9ADD-FA9D792156CE}"/>
                  </a:ext>
                </a:extLst>
              </p:cNvPr>
              <p:cNvSpPr/>
              <p:nvPr/>
            </p:nvSpPr>
            <p:spPr>
              <a:xfrm>
                <a:off x="2416659" y="5556729"/>
                <a:ext cx="7643118" cy="461665"/>
              </a:xfrm>
              <a:prstGeom prst="rect">
                <a:avLst/>
              </a:prstGeom>
            </p:spPr>
            <p:txBody>
              <a:bodyPr wrap="none">
                <a:spAutoFit/>
              </a:bodyPr>
              <a:lstStyle/>
              <a:p>
                <a:pPr>
                  <a:spcAft>
                    <a:spcPts val="1800"/>
                  </a:spcAft>
                </a:pPr>
                <a:r>
                  <a:rPr lang="en-US" sz="2400" dirty="0"/>
                  <a:t>A normal distribution has mean </a:t>
                </a:r>
                <a14:m>
                  <m:oMath xmlns:m="http://schemas.openxmlformats.org/officeDocument/2006/math">
                    <m:r>
                      <a:rPr lang="en-US" sz="2400" i="1">
                        <a:latin typeface="Cambria Math" panose="02040503050406030204" pitchFamily="18" charset="0"/>
                      </a:rPr>
                      <m:t>𝜇</m:t>
                    </m:r>
                  </m:oMath>
                </a14:m>
                <a:r>
                  <a:rPr lang="en-US" sz="2400" dirty="0"/>
                  <a:t> and standard deviation </a:t>
                </a:r>
                <a14:m>
                  <m:oMath xmlns:m="http://schemas.openxmlformats.org/officeDocument/2006/math">
                    <m:r>
                      <a:rPr lang="en-US" sz="2400" b="0" i="1" smtClean="0">
                        <a:latin typeface="Cambria Math" panose="02040503050406030204" pitchFamily="18" charset="0"/>
                      </a:rPr>
                      <m:t>𝜎</m:t>
                    </m:r>
                  </m:oMath>
                </a14:m>
                <a:r>
                  <a:rPr lang="en-US" sz="2400" dirty="0"/>
                  <a:t>.</a:t>
                </a:r>
              </a:p>
            </p:txBody>
          </p:sp>
        </mc:Choice>
        <mc:Fallback xmlns="">
          <p:sp>
            <p:nvSpPr>
              <p:cNvPr id="3" name="Rectangle 2">
                <a:extLst>
                  <a:ext uri="{FF2B5EF4-FFF2-40B4-BE49-F238E27FC236}">
                    <a16:creationId xmlns:a16="http://schemas.microsoft.com/office/drawing/2014/main" id="{E3747657-53EE-8144-9ADD-FA9D792156CE}"/>
                  </a:ext>
                </a:extLst>
              </p:cNvPr>
              <p:cNvSpPr>
                <a:spLocks noRot="1" noChangeAspect="1" noMove="1" noResize="1" noEditPoints="1" noAdjustHandles="1" noChangeArrowheads="1" noChangeShapeType="1" noTextEdit="1"/>
              </p:cNvSpPr>
              <p:nvPr/>
            </p:nvSpPr>
            <p:spPr>
              <a:xfrm>
                <a:off x="2416659" y="5556729"/>
                <a:ext cx="7643118" cy="461665"/>
              </a:xfrm>
              <a:prstGeom prst="rect">
                <a:avLst/>
              </a:prstGeom>
              <a:blipFill>
                <a:blip r:embed="rId2"/>
                <a:stretch>
                  <a:fillRect l="-1161" t="-8108" r="-166" b="-27027"/>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C8114378-ACD3-A649-B130-7508FFE6CEED}"/>
              </a:ext>
            </a:extLst>
          </p:cNvPr>
          <p:cNvPicPr>
            <a:picLocks noChangeAspect="1"/>
          </p:cNvPicPr>
          <p:nvPr/>
        </p:nvPicPr>
        <p:blipFill>
          <a:blip r:embed="rId3"/>
          <a:stretch>
            <a:fillRect/>
          </a:stretch>
        </p:blipFill>
        <p:spPr>
          <a:xfrm>
            <a:off x="941367" y="1408453"/>
            <a:ext cx="5004750" cy="3548341"/>
          </a:xfrm>
          <a:prstGeom prst="rect">
            <a:avLst/>
          </a:prstGeom>
        </p:spPr>
      </p:pic>
      <p:pic>
        <p:nvPicPr>
          <p:cNvPr id="7" name="Picture 6">
            <a:extLst>
              <a:ext uri="{FF2B5EF4-FFF2-40B4-BE49-F238E27FC236}">
                <a16:creationId xmlns:a16="http://schemas.microsoft.com/office/drawing/2014/main" id="{B34FA537-A210-1A49-8900-7EBC02D5A69F}"/>
              </a:ext>
            </a:extLst>
          </p:cNvPr>
          <p:cNvPicPr>
            <a:picLocks noChangeAspect="1"/>
          </p:cNvPicPr>
          <p:nvPr/>
        </p:nvPicPr>
        <p:blipFill>
          <a:blip r:embed="rId4"/>
          <a:stretch>
            <a:fillRect/>
          </a:stretch>
        </p:blipFill>
        <p:spPr>
          <a:xfrm>
            <a:off x="6261445" y="1408453"/>
            <a:ext cx="5008237" cy="3550814"/>
          </a:xfrm>
          <a:prstGeom prst="rect">
            <a:avLst/>
          </a:prstGeom>
        </p:spPr>
      </p:pic>
    </p:spTree>
    <p:extLst>
      <p:ext uri="{BB962C8B-B14F-4D97-AF65-F5344CB8AC3E}">
        <p14:creationId xmlns:p14="http://schemas.microsoft.com/office/powerpoint/2010/main" val="19690725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GEC_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2" id="{EE3F4256-57BA-4E45-A16C-7FF03EA64AD5}" vid="{8FDA9A5F-BD2F-2E4D-B6B1-DDFA3E9D3C63}"/>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Lecture4b_optimization</Template>
  <TotalTime>24803</TotalTime>
  <Words>2204</Words>
  <Application>Microsoft Macintosh PowerPoint</Application>
  <PresentationFormat>Widescreen</PresentationFormat>
  <Paragraphs>195</Paragraphs>
  <Slides>33</Slides>
  <Notes>1</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33</vt:i4>
      </vt:variant>
    </vt:vector>
  </HeadingPairs>
  <TitlesOfParts>
    <vt:vector size="44" baseType="lpstr">
      <vt:lpstr>Arial</vt:lpstr>
      <vt:lpstr>Calibri</vt:lpstr>
      <vt:lpstr>Calibri Light</vt:lpstr>
      <vt:lpstr>Cambria Math</vt:lpstr>
      <vt:lpstr>Courier New</vt:lpstr>
      <vt:lpstr>Karla</vt:lpstr>
      <vt:lpstr>Wingdings</vt:lpstr>
      <vt:lpstr>Custom Design</vt:lpstr>
      <vt:lpstr>GEC_template</vt:lpstr>
      <vt:lpstr>1_Custom Design</vt:lpstr>
      <vt:lpstr>2_Custom Design</vt:lpstr>
      <vt:lpstr>Probability Modeling of Linear Regression </vt:lpstr>
      <vt:lpstr>Lecture Outline  </vt:lpstr>
      <vt:lpstr>What is a random variable?</vt:lpstr>
      <vt:lpstr>What is a probability distribution?</vt:lpstr>
      <vt:lpstr>Discrete vs. Continuous</vt:lpstr>
      <vt:lpstr>The Binomial Distribution</vt:lpstr>
      <vt:lpstr>Binomial Distribution Examples</vt:lpstr>
      <vt:lpstr>The Normal Distribution</vt:lpstr>
      <vt:lpstr>The Normal Distribution Examples</vt:lpstr>
      <vt:lpstr>Central Limit Theorem</vt:lpstr>
      <vt:lpstr>Joint Distributions</vt:lpstr>
      <vt:lpstr>Modeling Data with Probability Distributions</vt:lpstr>
      <vt:lpstr>The Probability of Data</vt:lpstr>
      <vt:lpstr>Inference: the inverse of probability</vt:lpstr>
      <vt:lpstr>Likelihood Theory</vt:lpstr>
      <vt:lpstr>The idea of likelihood</vt:lpstr>
      <vt:lpstr>The log-likelihood</vt:lpstr>
      <vt:lpstr>Maximizing the likelihood</vt:lpstr>
      <vt:lpstr>Likelihood function example</vt:lpstr>
      <vt:lpstr>Modeling Linear Regression Probabilistically</vt:lpstr>
      <vt:lpstr>The Simple Linear Regression Model </vt:lpstr>
      <vt:lpstr>The Probabilistic Regression Model </vt:lpstr>
      <vt:lpstr>The Likelihood of Linear Regression  </vt:lpstr>
      <vt:lpstr>Take home message</vt:lpstr>
      <vt:lpstr>Checking the assumptions of this model:</vt:lpstr>
      <vt:lpstr>Checking assumptions visually</vt:lpstr>
      <vt:lpstr>Reminder: Estimates of the slope and intercept </vt:lpstr>
      <vt:lpstr>statsmodels</vt:lpstr>
      <vt:lpstr>Fitting linear regression models in Python</vt:lpstr>
      <vt:lpstr>OLS in statsmodels</vt:lpstr>
      <vt:lpstr>Exercise Time! Ex. 1: Normal Distributions and Likelihoods (15 min) Ex. 2: Linear Regression in statsmodels (15+ min)  </vt:lpstr>
      <vt:lpstr>Ex. 1: Normal Distributions and Likelihoods </vt:lpstr>
      <vt:lpstr>Ex. 2: Linear Regression in statsmodels</vt:lpstr>
    </vt:vector>
  </TitlesOfParts>
  <Company>harvard</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pavlos protopapas</dc:creator>
  <cp:lastModifiedBy>Rader, Kevin A.</cp:lastModifiedBy>
  <cp:revision>607</cp:revision>
  <cp:lastPrinted>2020-09-21T12:16:54Z</cp:lastPrinted>
  <dcterms:created xsi:type="dcterms:W3CDTF">2018-04-18T18:49:01Z</dcterms:created>
  <dcterms:modified xsi:type="dcterms:W3CDTF">2020-09-21T12:31:34Z</dcterms:modified>
</cp:coreProperties>
</file>

<file path=docProps/thumbnail.jpeg>
</file>